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383" r:id="rId2"/>
    <p:sldId id="1420" r:id="rId3"/>
    <p:sldId id="1421" r:id="rId4"/>
    <p:sldId id="1337" r:id="rId5"/>
    <p:sldId id="1423" r:id="rId6"/>
    <p:sldId id="1427" r:id="rId7"/>
    <p:sldId id="1428" r:id="rId8"/>
    <p:sldId id="1429" r:id="rId9"/>
    <p:sldId id="1430" r:id="rId10"/>
    <p:sldId id="1454" r:id="rId11"/>
    <p:sldId id="1422" r:id="rId12"/>
    <p:sldId id="1433" r:id="rId13"/>
    <p:sldId id="1506" r:id="rId14"/>
    <p:sldId id="1532" r:id="rId15"/>
    <p:sldId id="1508" r:id="rId16"/>
    <p:sldId id="1509" r:id="rId17"/>
    <p:sldId id="1510" r:id="rId18"/>
    <p:sldId id="1533" r:id="rId19"/>
    <p:sldId id="1507" r:id="rId20"/>
    <p:sldId id="1435" r:id="rId21"/>
    <p:sldId id="1444" r:id="rId22"/>
    <p:sldId id="1448" r:id="rId23"/>
    <p:sldId id="1449" r:id="rId24"/>
    <p:sldId id="1530" r:id="rId25"/>
    <p:sldId id="1531" r:id="rId26"/>
    <p:sldId id="1453" r:id="rId27"/>
    <p:sldId id="1440" r:id="rId28"/>
    <p:sldId id="1511" r:id="rId29"/>
    <p:sldId id="1512" r:id="rId30"/>
    <p:sldId id="1443" r:id="rId31"/>
    <p:sldId id="1536" r:id="rId32"/>
    <p:sldId id="1537" r:id="rId33"/>
    <p:sldId id="1526" r:id="rId34"/>
    <p:sldId id="1527" r:id="rId35"/>
    <p:sldId id="1528" r:id="rId36"/>
    <p:sldId id="1513" r:id="rId37"/>
    <p:sldId id="1563" r:id="rId38"/>
    <p:sldId id="1564" r:id="rId39"/>
    <p:sldId id="1539" r:id="rId40"/>
    <p:sldId id="1543" r:id="rId41"/>
    <p:sldId id="1544" r:id="rId42"/>
    <p:sldId id="1542" r:id="rId43"/>
    <p:sldId id="1517" r:id="rId44"/>
    <p:sldId id="1518" r:id="rId45"/>
    <p:sldId id="1567" r:id="rId46"/>
    <p:sldId id="1565" r:id="rId47"/>
    <p:sldId id="1519" r:id="rId48"/>
    <p:sldId id="1568" r:id="rId49"/>
    <p:sldId id="1569" r:id="rId50"/>
    <p:sldId id="1566" r:id="rId51"/>
    <p:sldId id="1520" r:id="rId52"/>
    <p:sldId id="1529" r:id="rId53"/>
    <p:sldId id="1521" r:id="rId54"/>
    <p:sldId id="1522" r:id="rId55"/>
    <p:sldId id="1523" r:id="rId56"/>
    <p:sldId id="1524" r:id="rId57"/>
    <p:sldId id="1525" r:id="rId58"/>
    <p:sldId id="73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65"/>
    <a:srgbClr val="E6AF00"/>
    <a:srgbClr val="2DB1F3"/>
    <a:srgbClr val="0D98E0"/>
    <a:srgbClr val="7687D1"/>
    <a:srgbClr val="01E9E3"/>
    <a:srgbClr val="64C6DB"/>
    <a:srgbClr val="75E5FE"/>
    <a:srgbClr val="B3DBFF"/>
    <a:srgbClr val="85B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107" autoAdjust="0"/>
    <p:restoredTop sz="88242" autoAdjust="0"/>
  </p:normalViewPr>
  <p:slideViewPr>
    <p:cSldViewPr snapToGrid="0">
      <p:cViewPr varScale="1">
        <p:scale>
          <a:sx n="81" d="100"/>
          <a:sy n="81" d="100"/>
        </p:scale>
        <p:origin x="1320" y="90"/>
      </p:cViewPr>
      <p:guideLst/>
    </p:cSldViewPr>
  </p:slideViewPr>
  <p:outlineViewPr>
    <p:cViewPr>
      <p:scale>
        <a:sx n="33" d="100"/>
        <a:sy n="33" d="100"/>
      </p:scale>
      <p:origin x="0" y="-16018"/>
    </p:cViewPr>
  </p:outlineViewPr>
  <p:notesTextViewPr>
    <p:cViewPr>
      <p:scale>
        <a:sx n="1" d="1"/>
        <a:sy n="1" d="1"/>
      </p:scale>
      <p:origin x="0" y="0"/>
    </p:cViewPr>
  </p:notesTextViewPr>
  <p:sorterViewPr>
    <p:cViewPr>
      <p:scale>
        <a:sx n="80" d="100"/>
        <a:sy n="80" d="100"/>
      </p:scale>
      <p:origin x="0" y="-3456"/>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6/17/2020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6/17/2020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a:t>
            </a:fld>
            <a:endParaRPr lang="en-US"/>
          </a:p>
        </p:txBody>
      </p:sp>
    </p:spTree>
    <p:extLst>
      <p:ext uri="{BB962C8B-B14F-4D97-AF65-F5344CB8AC3E}">
        <p14:creationId xmlns:p14="http://schemas.microsoft.com/office/powerpoint/2010/main" val="162452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66631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2946573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3590493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a:t>
            </a:r>
            <a:r>
              <a:rPr lang="en-US" baseline="0" dirty="0" smtClean="0"/>
              <a:t> 7-12 provide a historical introduction to the unit. </a:t>
            </a:r>
          </a:p>
          <a:p>
            <a:endParaRPr lang="en-US" baseline="0" dirty="0" smtClean="0"/>
          </a:p>
          <a:p>
            <a:r>
              <a:rPr lang="en-US" baseline="0" dirty="0" smtClean="0"/>
              <a:t>Read first two paragraphs on page 194 of Oswalt.</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2708589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1304682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three of these children are children of Isaiah, [Actually there are only two children, Immanuel and </a:t>
            </a:r>
            <a:r>
              <a:rPr lang="en-US" baseline="0" dirty="0" err="1" smtClean="0"/>
              <a:t>Marher</a:t>
            </a:r>
            <a:r>
              <a:rPr lang="en-US" baseline="0" dirty="0" smtClean="0"/>
              <a:t>-</a:t>
            </a:r>
            <a:r>
              <a:rPr lang="en-US" baseline="0" dirty="0" err="1" smtClean="0"/>
              <a:t>shalal</a:t>
            </a:r>
            <a:r>
              <a:rPr lang="en-US" baseline="0" dirty="0" smtClean="0"/>
              <a:t>-hash-</a:t>
            </a:r>
            <a:r>
              <a:rPr lang="en-US" baseline="0" dirty="0" err="1" smtClean="0"/>
              <a:t>baz</a:t>
            </a:r>
            <a:r>
              <a:rPr lang="en-US" baseline="0" dirty="0" smtClean="0"/>
              <a:t> are one in the same, same child, by different name]. The use of these children names is which ties the segments together, Shear-</a:t>
            </a:r>
            <a:r>
              <a:rPr lang="en-US" baseline="0" dirty="0" err="1" smtClean="0"/>
              <a:t>jashub</a:t>
            </a:r>
            <a:r>
              <a:rPr lang="en-US" baseline="0" dirty="0" smtClean="0"/>
              <a:t> (7:3) Immanuel (7:14; 8:8) Maher-</a:t>
            </a:r>
            <a:r>
              <a:rPr lang="en-US" baseline="0" dirty="0" err="1" smtClean="0"/>
              <a:t>shalal</a:t>
            </a:r>
            <a:r>
              <a:rPr lang="en-US" baseline="0" dirty="0" smtClean="0"/>
              <a:t>-hash-</a:t>
            </a:r>
            <a:r>
              <a:rPr lang="en-US" baseline="0" dirty="0" err="1" smtClean="0"/>
              <a:t>baz</a:t>
            </a:r>
            <a:r>
              <a:rPr lang="en-US" baseline="0" dirty="0" smtClean="0"/>
              <a:t> (8:3) and the royal child in 9:5. “Over the machinations of the nations stands a group of children, helpless, and innocent. Yet in their innocence is a power which causes Isaiah to believe that right and justice are the great issues, not force and trickery. In light of this the thought moves from the folly distrust (7-8:22) to the reason to trust (8:23-9:6); strength is weakness; weakness is strength.</a:t>
            </a:r>
            <a:endParaRPr lang="en-US" dirty="0" smtClean="0"/>
          </a:p>
          <a:p>
            <a:endParaRPr lang="en-US" dirty="0" smtClean="0"/>
          </a:p>
          <a:p>
            <a:r>
              <a:rPr lang="en-US" dirty="0" smtClean="0"/>
              <a:t>Shear-</a:t>
            </a:r>
            <a:r>
              <a:rPr lang="en-US" dirty="0" err="1" smtClean="0"/>
              <a:t>jashub</a:t>
            </a:r>
            <a:r>
              <a:rPr lang="en-US" baseline="0" dirty="0" smtClean="0"/>
              <a:t> – “a remnant shall return”; “a small number” – the name has a positive and negative sign to Kind Ahaz. It also meant “only a remnant”, not total annihilation. </a:t>
            </a:r>
          </a:p>
          <a:p>
            <a:endParaRPr lang="en-US" baseline="0" dirty="0" smtClean="0"/>
          </a:p>
          <a:p>
            <a:r>
              <a:rPr lang="en-US" baseline="0" dirty="0" smtClean="0"/>
              <a:t>Immanuel – “God with us” – can be used in a positive and negative way. The ten plagues of Egypt were used as a sign of God’s presence, a sign to the Egyptians of His judgement and a sign to Israel of her deliverance. Immanuel is positive in that it points to the </a:t>
            </a:r>
            <a:r>
              <a:rPr lang="en-US" baseline="0" dirty="0" err="1" smtClean="0"/>
              <a:t>delieverance</a:t>
            </a:r>
            <a:r>
              <a:rPr lang="en-US" baseline="0" dirty="0" smtClean="0"/>
              <a:t> from Syria and Israel, but it is also negative in that it shows that what overwhelms Judah’s enemies her well.</a:t>
            </a:r>
          </a:p>
          <a:p>
            <a:endParaRPr lang="en-US" baseline="0" dirty="0" smtClean="0"/>
          </a:p>
          <a:p>
            <a:r>
              <a:rPr lang="en-US" baseline="0" dirty="0" smtClean="0"/>
              <a:t>Maher-</a:t>
            </a:r>
            <a:r>
              <a:rPr lang="en-US" baseline="0" dirty="0" err="1" smtClean="0"/>
              <a:t>shalal</a:t>
            </a:r>
            <a:r>
              <a:rPr lang="en-US" baseline="0" dirty="0" smtClean="0"/>
              <a:t>-hash-</a:t>
            </a:r>
            <a:r>
              <a:rPr lang="en-US" baseline="0" dirty="0" err="1" smtClean="0"/>
              <a:t>baz</a:t>
            </a:r>
            <a:r>
              <a:rPr lang="en-US" baseline="0" dirty="0" smtClean="0"/>
              <a:t> – “quick to the spoil” – speaks of the swiftness of the judgment.</a:t>
            </a:r>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355281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164911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2480737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4210248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occasion is the </a:t>
            </a:r>
            <a:r>
              <a:rPr lang="en-US" baseline="0" dirty="0" err="1" smtClean="0"/>
              <a:t>Syro-Ephraimate</a:t>
            </a:r>
            <a:r>
              <a:rPr lang="en-US" baseline="0" dirty="0" smtClean="0"/>
              <a:t> threat.</a:t>
            </a:r>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219171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a:t>
            </a:r>
            <a:r>
              <a:rPr lang="en-US" baseline="0" dirty="0" smtClean="0"/>
              <a:t> 6 tells us how Isaiah became a useful, faithful and righteous servant of God.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a:t>
            </a:fld>
            <a:endParaRPr lang="en-US"/>
          </a:p>
        </p:txBody>
      </p:sp>
    </p:spTree>
    <p:extLst>
      <p:ext uri="{BB962C8B-B14F-4D97-AF65-F5344CB8AC3E}">
        <p14:creationId xmlns:p14="http://schemas.microsoft.com/office/powerpoint/2010/main" val="732460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1901644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1900382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357262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final statement in this verse sums up the whole issue. Unless Ahaz comes to the point where he can believe in God’s sovereignty to the extent of entrusting himself and his nation to God, he is doomed to live in the shaky, panicky condition he now experiences (v. 2). He need not enter into the terribly risky covenant with Assyria, if he will but take firm hold of the covenant which God offers, Assyria will not over the security Ahaz wishes. Only through trusting in the present and ultimate veracity of God is any real security possible.”</a:t>
            </a:r>
          </a:p>
          <a:p>
            <a:r>
              <a:rPr lang="en-US" sz="1200" kern="1200" dirty="0" smtClean="0">
                <a:solidFill>
                  <a:schemeClr val="tx1"/>
                </a:solidFill>
                <a:effectLst/>
                <a:latin typeface="+mn-lt"/>
                <a:ea typeface="+mn-ea"/>
                <a:cs typeface="+mn-cs"/>
              </a:rPr>
              <a:t>Oswalt, p. 202.</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3165406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626873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4190085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1855021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2127429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35</a:t>
            </a:fld>
            <a:endParaRPr lang="en-US"/>
          </a:p>
        </p:txBody>
      </p:sp>
    </p:spTree>
    <p:extLst>
      <p:ext uri="{BB962C8B-B14F-4D97-AF65-F5344CB8AC3E}">
        <p14:creationId xmlns:p14="http://schemas.microsoft.com/office/powerpoint/2010/main" val="2171596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does the Lord offer King Ahaz for a sign, for evidence that His word can be trusted or affirmed? Especially since Ahaz has already established his faith in another. Isaiah challenges hi to seek evidence…” Evidence cannot create faith, it can only affirm it.</a:t>
            </a:r>
          </a:p>
          <a:p>
            <a:endParaRPr lang="en-US" baseline="0" dirty="0" smtClean="0"/>
          </a:p>
          <a:p>
            <a:r>
              <a:rPr lang="en-US" baseline="0" dirty="0" smtClean="0"/>
              <a:t>“Once King Ahaz abandon the conviction that God cared for him and is intimately involved with him, once abandon his perspective for his own, then suddenly decisions which are utterly foolish viewed from his perspective become intelligent and wise. When we cannot trust God, it suddenly makes good sense to trust our worst enemy. John Wesley said, “If a man will not believe God, he will believe anything.” </a:t>
            </a:r>
          </a:p>
          <a:p>
            <a:endParaRPr lang="en-US" baseline="0" dirty="0" smtClean="0"/>
          </a:p>
          <a:p>
            <a:r>
              <a:rPr lang="en-US" baseline="0" dirty="0" smtClean="0"/>
              <a:t>Isaiah’s message is to the unbelieving house of David, that what they have rejected as foolish – reliance/trust upon God’s care and presence -  is ultimate wisdom, while their wisdom – that Assyria can be trusted to look out for Judah’s interests – is errant nonsense. “God is with Us” means that God’s word will be kept. The Syria and Ephraim attack will not succeed, but it also means that most of all Assyria is certainly not with them. This prophecy of Immanuel is both good and bad, joy and sorrow.” (Oswalt, 203-204)</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sign” - A sign is something that points to, or represents, something larger or more important than itself. It is often linked with "wonders. The most important use of the word is in reference to the acts of God. They are given to strength one’s faith and are evidence of divine presence in that which it points.“</a:t>
            </a:r>
          </a:p>
          <a:p>
            <a:endParaRPr lang="en-US" sz="12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Nelson's Illustrated Bible Dictionary, Copyright (c) 1986, Thomas Nelson Publishers.</a:t>
            </a:r>
          </a:p>
          <a:p>
            <a:r>
              <a:rPr lang="en-US" sz="1200" kern="1200" dirty="0" smtClean="0">
                <a:solidFill>
                  <a:schemeClr val="tx1"/>
                </a:solidFill>
                <a:effectLst/>
                <a:latin typeface="+mn-lt"/>
                <a:ea typeface="+mn-ea"/>
                <a:cs typeface="+mn-cs"/>
              </a:rPr>
              <a:t> </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36</a:t>
            </a:fld>
            <a:endParaRPr lang="en-US"/>
          </a:p>
        </p:txBody>
      </p:sp>
    </p:spTree>
    <p:extLst>
      <p:ext uri="{BB962C8B-B14F-4D97-AF65-F5344CB8AC3E}">
        <p14:creationId xmlns:p14="http://schemas.microsoft.com/office/powerpoint/2010/main" val="133364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"Until the cities are laid waste and without inhabitant,</a:t>
            </a:r>
            <a:r>
              <a:rPr lang="en-US" baseline="0" dirty="0" smtClean="0"/>
              <a:t> t</a:t>
            </a:r>
            <a:r>
              <a:rPr lang="en-US" dirty="0" smtClean="0"/>
              <a:t>he houses are without a man,</a:t>
            </a:r>
            <a:r>
              <a:rPr lang="en-US" baseline="0" dirty="0" smtClean="0"/>
              <a:t> t</a:t>
            </a:r>
            <a:r>
              <a:rPr lang="en-US" dirty="0" smtClean="0"/>
              <a:t>he land is utterly desolate, the LORD has removed men far away,</a:t>
            </a:r>
            <a:r>
              <a:rPr lang="en-US" baseline="0" dirty="0" smtClean="0"/>
              <a:t> a</a:t>
            </a:r>
            <a:r>
              <a:rPr lang="en-US" dirty="0" smtClean="0"/>
              <a:t>nd the forsaken places are many in the midst of the land. But yet a tenth will be in it,</a:t>
            </a:r>
            <a:r>
              <a:rPr lang="en-US" baseline="0" dirty="0" smtClean="0"/>
              <a:t> a</a:t>
            </a:r>
            <a:r>
              <a:rPr lang="en-US" dirty="0" smtClean="0"/>
              <a:t>nd will return and be for consuming,</a:t>
            </a:r>
            <a:r>
              <a:rPr lang="en-US" baseline="0" dirty="0" smtClean="0"/>
              <a:t> a</a:t>
            </a:r>
            <a:r>
              <a:rPr lang="en-US" dirty="0" smtClean="0"/>
              <a:t>s a terebinth tree or as an oak,</a:t>
            </a:r>
            <a:r>
              <a:rPr lang="en-US" baseline="0" dirty="0" smtClean="0"/>
              <a:t> w</a:t>
            </a:r>
            <a:r>
              <a:rPr lang="en-US" dirty="0" smtClean="0"/>
              <a:t>hose stump remains when it is cut down.” (Isa 6:11-13)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3403760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God multiplied miraculous signs and wonders in Egypt as mighty acts of judgment upon the idolatrous Egyptians (Exodus 7:3). The plagues of Egypt were signs of God’s presence - a sign to the Egyptians of His judgment and a sign to Israel of her deliverance.</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37</a:t>
            </a:fld>
            <a:endParaRPr lang="en-US"/>
          </a:p>
        </p:txBody>
      </p:sp>
    </p:spTree>
    <p:extLst>
      <p:ext uri="{BB962C8B-B14F-4D97-AF65-F5344CB8AC3E}">
        <p14:creationId xmlns:p14="http://schemas.microsoft.com/office/powerpoint/2010/main" val="675778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This is a sign that God will protect and save the nation from her enemies, and to preserve the Davidic line. This is what He must do! He must keep His Word!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LORD also declares to you that the LORD will make a house for you. "When your days are complete and you lie down with your fathers, I will raise up your descendant after you, who will come forth from you, and I will establish his kingdom.  "He shall build a house for My name, and I will establish the throne of his kingdom forever. "I will be a father to him and he will be a son to Me; when he commits iniquity, I will correct him with the rod of men and the strokes of the sons of men, but My lovingkindness shall not depart from him, as I took it away from Saul, whom I removed from before you. "Your house and your kingdom shall endure before Me forever; your throne shall be established forever” (2 Sam 7:11-16)</a:t>
            </a:r>
          </a:p>
        </p:txBody>
      </p:sp>
      <p:sp>
        <p:nvSpPr>
          <p:cNvPr id="4" name="Slide Number Placeholder 3"/>
          <p:cNvSpPr>
            <a:spLocks noGrp="1"/>
          </p:cNvSpPr>
          <p:nvPr>
            <p:ph type="sldNum" sz="quarter" idx="10"/>
          </p:nvPr>
        </p:nvSpPr>
        <p:spPr/>
        <p:txBody>
          <a:bodyPr/>
          <a:lstStyle/>
          <a:p>
            <a:fld id="{494A7CA5-FA0C-4D65-AD42-999E74428F08}" type="slidenum">
              <a:rPr lang="en-US" smtClean="0"/>
              <a:t>38</a:t>
            </a:fld>
            <a:endParaRPr lang="en-US"/>
          </a:p>
        </p:txBody>
      </p:sp>
    </p:spTree>
    <p:extLst>
      <p:ext uri="{BB962C8B-B14F-4D97-AF65-F5344CB8AC3E}">
        <p14:creationId xmlns:p14="http://schemas.microsoft.com/office/powerpoint/2010/main" val="2376323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evidence of distrust in the Lord. He hears but he does not want to hear. “I have already made up my mind, do not confuse me with the facts!” Ahaz’s mind is already made up. He has concluded his only hope is an alliance with Assyria. It didn’t matter to him whether the Lord gave him a sign or not he wasn’t going to believe it anyway.</a:t>
            </a:r>
          </a:p>
          <a:p>
            <a:endParaRPr lang="en-US" baseline="0" dirty="0" smtClean="0"/>
          </a:p>
          <a:p>
            <a:r>
              <a:rPr lang="en-US" baseline="0" dirty="0" smtClean="0"/>
              <a:t>Ahaz sounds so pious. “I don’t need any evidence.” He possible makes an allusion to Duet. 6:16, where testing the Lord was forbidden. However a testing of God which grows from faith and out of faith, that testing God invites. </a:t>
            </a:r>
          </a:p>
        </p:txBody>
      </p:sp>
      <p:sp>
        <p:nvSpPr>
          <p:cNvPr id="4" name="Slide Number Placeholder 3"/>
          <p:cNvSpPr>
            <a:spLocks noGrp="1"/>
          </p:cNvSpPr>
          <p:nvPr>
            <p:ph type="sldNum" sz="quarter" idx="10"/>
          </p:nvPr>
        </p:nvSpPr>
        <p:spPr/>
        <p:txBody>
          <a:bodyPr/>
          <a:lstStyle/>
          <a:p>
            <a:fld id="{494A7CA5-FA0C-4D65-AD42-999E74428F08}" type="slidenum">
              <a:rPr lang="en-US" smtClean="0"/>
              <a:t>39</a:t>
            </a:fld>
            <a:endParaRPr lang="en-US"/>
          </a:p>
        </p:txBody>
      </p:sp>
    </p:spTree>
    <p:extLst>
      <p:ext uri="{BB962C8B-B14F-4D97-AF65-F5344CB8AC3E}">
        <p14:creationId xmlns:p14="http://schemas.microsoft.com/office/powerpoint/2010/main" val="169383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would they be seeking for a sign. They had plenty of signs or evidence presented before them.</a:t>
            </a:r>
          </a:p>
        </p:txBody>
      </p:sp>
      <p:sp>
        <p:nvSpPr>
          <p:cNvPr id="4" name="Slide Number Placeholder 3"/>
          <p:cNvSpPr>
            <a:spLocks noGrp="1"/>
          </p:cNvSpPr>
          <p:nvPr>
            <p:ph type="sldNum" sz="quarter" idx="10"/>
          </p:nvPr>
        </p:nvSpPr>
        <p:spPr/>
        <p:txBody>
          <a:bodyPr/>
          <a:lstStyle/>
          <a:p>
            <a:fld id="{494A7CA5-FA0C-4D65-AD42-999E74428F08}" type="slidenum">
              <a:rPr lang="en-US" smtClean="0"/>
              <a:t>40</a:t>
            </a:fld>
            <a:endParaRPr lang="en-US"/>
          </a:p>
        </p:txBody>
      </p:sp>
    </p:spTree>
    <p:extLst>
      <p:ext uri="{BB962C8B-B14F-4D97-AF65-F5344CB8AC3E}">
        <p14:creationId xmlns:p14="http://schemas.microsoft.com/office/powerpoint/2010/main" val="2912509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Jesus had healed a demon-possessed man who was deaf and mute, the people were amazed and asked, “Could the be the Son of David?” -  that was not P.C. After the Pharisees saw this sign they concluded, NO He was not the Son of David but the Son of Satan. They had plenty of signs, wonders and evidence fully sufficient to reveal to them that Jesus was the Christ. But they refused to believe.</a:t>
            </a:r>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3676929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They were not seeking a sign so that they could believe in Him They sought a sign only so they could discredit Him. They fully expect He would not be able to perform a sign from heaven. Jesus responded no sign would be given them except the sign of Jonah, the resurrection. That is the only other sign/evidence needed for them to believe and be saved.</a:t>
            </a:r>
          </a:p>
        </p:txBody>
      </p:sp>
      <p:sp>
        <p:nvSpPr>
          <p:cNvPr id="4" name="Slide Number Placeholder 3"/>
          <p:cNvSpPr>
            <a:spLocks noGrp="1"/>
          </p:cNvSpPr>
          <p:nvPr>
            <p:ph type="sldNum" sz="quarter" idx="10"/>
          </p:nvPr>
        </p:nvSpPr>
        <p:spPr/>
        <p:txBody>
          <a:bodyPr/>
          <a:lstStyle/>
          <a:p>
            <a:fld id="{494A7CA5-FA0C-4D65-AD42-999E74428F08}" type="slidenum">
              <a:rPr lang="en-US" smtClean="0"/>
              <a:t>42</a:t>
            </a:fld>
            <a:endParaRPr lang="en-US"/>
          </a:p>
        </p:txBody>
      </p:sp>
    </p:spTree>
    <p:extLst>
      <p:ext uri="{BB962C8B-B14F-4D97-AF65-F5344CB8AC3E}">
        <p14:creationId xmlns:p14="http://schemas.microsoft.com/office/powerpoint/2010/main" val="3176272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change from “your God” to “my God” is ominous. Ahaz has rejected the God who would have supported and established him. No longer can the prophet speak of “your God” now it is only “my God” who is evidently foreign to Ahaz. He has alienated himself and his house from God.” (p. 209)</a:t>
            </a:r>
          </a:p>
          <a:p>
            <a:endParaRPr lang="en-US" baseline="0" dirty="0" smtClean="0"/>
          </a:p>
          <a:p>
            <a:r>
              <a:rPr lang="en-US" baseline="0" dirty="0" smtClean="0"/>
              <a:t>“This the turning point in the fortunes of the house of David. That resolute act of unfaith signaled an abandonment of God by the dynasty and opened the door for its eventual destruction… The human house of David is finally without hope. The only hope is in God’s eventual miraculous provision. It is this setting that provides the Immanuel prophecy. Although Ahaz’s distrust of God has brought and end to the strictly human dynasty, God is still with David and Judah, as finally evidenced in the divine-human Messiah, Immanuel. This is why the prophecy occurs here and at this time.</a:t>
            </a:r>
          </a:p>
          <a:p>
            <a:endParaRPr lang="en-US" baseline="0" dirty="0" smtClean="0"/>
          </a:p>
          <a:p>
            <a:r>
              <a:rPr lang="en-US" baseline="0" dirty="0" smtClean="0"/>
              <a:t>The human house of David is without hope; and God’s patience has come to an end. Though it would linger on for some time the only hope is in God’s eventual miraculous provision.</a:t>
            </a:r>
          </a:p>
        </p:txBody>
      </p:sp>
      <p:sp>
        <p:nvSpPr>
          <p:cNvPr id="4" name="Slide Number Placeholder 3"/>
          <p:cNvSpPr>
            <a:spLocks noGrp="1"/>
          </p:cNvSpPr>
          <p:nvPr>
            <p:ph type="sldNum" sz="quarter" idx="10"/>
          </p:nvPr>
        </p:nvSpPr>
        <p:spPr/>
        <p:txBody>
          <a:bodyPr/>
          <a:lstStyle/>
          <a:p>
            <a:fld id="{494A7CA5-FA0C-4D65-AD42-999E74428F08}" type="slidenum">
              <a:rPr lang="en-US" smtClean="0"/>
              <a:t>43</a:t>
            </a:fld>
            <a:endParaRPr lang="en-US"/>
          </a:p>
        </p:txBody>
      </p:sp>
    </p:spTree>
    <p:extLst>
      <p:ext uri="{BB962C8B-B14F-4D97-AF65-F5344CB8AC3E}">
        <p14:creationId xmlns:p14="http://schemas.microsoft.com/office/powerpoint/2010/main" val="1065651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passage has attracted immense interest. The greatest single focus of attraction has been the translation of “</a:t>
            </a:r>
            <a:r>
              <a:rPr lang="en-US" baseline="0" dirty="0" err="1" smtClean="0"/>
              <a:t>almah</a:t>
            </a:r>
            <a:r>
              <a:rPr lang="en-US" baseline="0" dirty="0" smtClean="0"/>
              <a:t>”  or “</a:t>
            </a:r>
            <a:r>
              <a:rPr lang="en-US" baseline="0" dirty="0" err="1" smtClean="0"/>
              <a:t>parthenos</a:t>
            </a:r>
            <a:r>
              <a:rPr lang="en-US" baseline="0" dirty="0" smtClean="0"/>
              <a:t>” – virgin. Slightly less interest has been the attempt to identify the child “Immanuel”. </a:t>
            </a:r>
          </a:p>
        </p:txBody>
      </p:sp>
      <p:sp>
        <p:nvSpPr>
          <p:cNvPr id="4" name="Slide Number Placeholder 3"/>
          <p:cNvSpPr>
            <a:spLocks noGrp="1"/>
          </p:cNvSpPr>
          <p:nvPr>
            <p:ph type="sldNum" sz="quarter" idx="10"/>
          </p:nvPr>
        </p:nvSpPr>
        <p:spPr/>
        <p:txBody>
          <a:bodyPr/>
          <a:lstStyle/>
          <a:p>
            <a:fld id="{494A7CA5-FA0C-4D65-AD42-999E74428F08}" type="slidenum">
              <a:rPr lang="en-US" smtClean="0"/>
              <a:t>44</a:t>
            </a:fld>
            <a:endParaRPr lang="en-US"/>
          </a:p>
        </p:txBody>
      </p:sp>
    </p:spTree>
    <p:extLst>
      <p:ext uri="{BB962C8B-B14F-4D97-AF65-F5344CB8AC3E}">
        <p14:creationId xmlns:p14="http://schemas.microsoft.com/office/powerpoint/2010/main" val="2961618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In Ahaz day, it only means that the young woman was </a:t>
            </a:r>
            <a:r>
              <a:rPr lang="en-US" sz="1200" b="0" kern="1200" dirty="0" smtClean="0">
                <a:ln w="6350">
                  <a:solidFill>
                    <a:srgbClr val="002060"/>
                  </a:solidFill>
                </a:ln>
                <a:solidFill>
                  <a:srgbClr val="FFAC33"/>
                </a:solidFill>
                <a:effectLst>
                  <a:outerShdw blurRad="50800" dist="50800" dir="18900000" algn="bl" rotWithShape="0">
                    <a:prstClr val="black"/>
                  </a:outerShdw>
                </a:effectLst>
                <a:latin typeface="+mn-lt"/>
                <a:ea typeface="+mn-ea"/>
                <a:cs typeface="+mn-cs"/>
              </a:rPr>
              <a:t>“a virgin” </a:t>
            </a:r>
            <a:r>
              <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at the time this prophecy was given not that she remained so at the child’s birth, as it was with Mary.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“…the prophet did not want to stress</a:t>
            </a:r>
            <a:r>
              <a:rPr lang="en-US" sz="1200" b="0" kern="1200" baseline="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 the virginity, neither did he wish to leave it aside.” (p. 210).</a:t>
            </a:r>
            <a:endPar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45</a:t>
            </a:fld>
            <a:endParaRPr lang="en-US"/>
          </a:p>
        </p:txBody>
      </p:sp>
    </p:spTree>
    <p:extLst>
      <p:ext uri="{BB962C8B-B14F-4D97-AF65-F5344CB8AC3E}">
        <p14:creationId xmlns:p14="http://schemas.microsoft.com/office/powerpoint/2010/main" val="3850016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In Ahaz day, it only means that the young woman was </a:t>
            </a:r>
            <a:r>
              <a:rPr lang="en-US" sz="1200" b="0" kern="1200" dirty="0" smtClean="0">
                <a:ln w="6350">
                  <a:solidFill>
                    <a:srgbClr val="002060"/>
                  </a:solidFill>
                </a:ln>
                <a:solidFill>
                  <a:srgbClr val="FFAC33"/>
                </a:solidFill>
                <a:effectLst>
                  <a:outerShdw blurRad="50800" dist="50800" dir="18900000" algn="bl" rotWithShape="0">
                    <a:prstClr val="black"/>
                  </a:outerShdw>
                </a:effectLst>
                <a:latin typeface="+mn-lt"/>
                <a:ea typeface="+mn-ea"/>
                <a:cs typeface="+mn-cs"/>
              </a:rPr>
              <a:t>“a virgin” </a:t>
            </a:r>
            <a:r>
              <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at the time this prophecy was given not that she remained so at the child’s birth, as it was with Mary.</a:t>
            </a:r>
          </a:p>
        </p:txBody>
      </p:sp>
      <p:sp>
        <p:nvSpPr>
          <p:cNvPr id="4" name="Slide Number Placeholder 3"/>
          <p:cNvSpPr>
            <a:spLocks noGrp="1"/>
          </p:cNvSpPr>
          <p:nvPr>
            <p:ph type="sldNum" sz="quarter" idx="10"/>
          </p:nvPr>
        </p:nvSpPr>
        <p:spPr/>
        <p:txBody>
          <a:bodyPr/>
          <a:lstStyle/>
          <a:p>
            <a:fld id="{494A7CA5-FA0C-4D65-AD42-999E74428F08}" type="slidenum">
              <a:rPr lang="en-US" smtClean="0"/>
              <a:t>46</a:t>
            </a:fld>
            <a:endParaRPr lang="en-US"/>
          </a:p>
        </p:txBody>
      </p:sp>
    </p:spTree>
    <p:extLst>
      <p:ext uri="{BB962C8B-B14F-4D97-AF65-F5344CB8AC3E}">
        <p14:creationId xmlns:p14="http://schemas.microsoft.com/office/powerpoint/2010/main" val="36969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the holy seed shall be its stump.“ (Isa 6:13</a:t>
            </a:r>
            <a:r>
              <a:rPr lang="en-US" baseline="0" dirty="0" smtClean="0"/>
              <a:t>) - </a:t>
            </a:r>
            <a:r>
              <a:rPr lang="en-US" dirty="0" smtClean="0"/>
              <a:t>Bloom out of</a:t>
            </a:r>
            <a:r>
              <a:rPr lang="en-US" baseline="0" dirty="0" smtClean="0"/>
              <a:t> Doom.</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1413282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The primary focus</a:t>
            </a:r>
            <a:r>
              <a:rPr lang="en-US" sz="1200" b="0" kern="1200" baseline="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 is not the identity of the virgin, but the identity and the significance to the child. There will be more about the identity of the child born next week and the coming weeks.</a:t>
            </a:r>
            <a:endPar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47</a:t>
            </a:fld>
            <a:endParaRPr lang="en-US"/>
          </a:p>
        </p:txBody>
      </p:sp>
    </p:spTree>
    <p:extLst>
      <p:ext uri="{BB962C8B-B14F-4D97-AF65-F5344CB8AC3E}">
        <p14:creationId xmlns:p14="http://schemas.microsoft.com/office/powerpoint/2010/main" val="1707278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sign of Immanuel</a:t>
            </a:r>
            <a:r>
              <a:rPr lang="en-US" baseline="0" dirty="0" smtClean="0"/>
              <a:t> was two-fold: the birth of the child was to point to and to accompany the withdrawal of enemy forces. Many scholars have opted for a “double-fulfillment”. The first fulfillment was to occur during Ahaz’s time, and then applied later to Christ.</a:t>
            </a:r>
          </a:p>
          <a:p>
            <a:endParaRPr lang="en-US" baseline="0" dirty="0" smtClean="0"/>
          </a:p>
          <a:p>
            <a:r>
              <a:rPr lang="en-US" baseline="0" dirty="0" smtClean="0"/>
              <a:t>“So Ahaz’s sign must be rooted in its own time to have significance for that time, but it also just extend beyond that time and into a much more universal mode if its radical truth is to be any more than a virgin hope. (p. 211)</a:t>
            </a:r>
          </a:p>
          <a:p>
            <a:endParaRPr lang="en-US" baseline="0" dirty="0" smtClean="0"/>
          </a:p>
          <a:p>
            <a:r>
              <a:rPr lang="en-US" baseline="0" dirty="0" smtClean="0"/>
              <a:t>The disappearance of Syria/Ephraim was evidence that God was with them. But when Assyria appears was God still with them? </a:t>
            </a:r>
          </a:p>
          <a:p>
            <a:endParaRPr lang="en-US" baseline="0" dirty="0" smtClean="0"/>
          </a:p>
          <a:p>
            <a:r>
              <a:rPr lang="en-US" baseline="0" dirty="0" smtClean="0"/>
              <a:t>A child born in Ahaz’s time is not evidence that God is with us in all times. But if a child was born of a virgin conceived by God’s Spirit this would be a sign that God’s presence is with us all, for all time.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48</a:t>
            </a:fld>
            <a:endParaRPr lang="en-US"/>
          </a:p>
        </p:txBody>
      </p:sp>
    </p:spTree>
    <p:extLst>
      <p:ext uri="{BB962C8B-B14F-4D97-AF65-F5344CB8AC3E}">
        <p14:creationId xmlns:p14="http://schemas.microsoft.com/office/powerpoint/2010/main" val="4287811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ln w="0">
                  <a:solidFill>
                    <a:srgbClr val="002060"/>
                  </a:solidFill>
                </a:ln>
                <a:solidFill>
                  <a:schemeClr val="tx1"/>
                </a:solidFill>
                <a:effectLst>
                  <a:outerShdw blurRad="50800" dist="38100" dir="18900000" algn="bl" rotWithShape="0">
                    <a:schemeClr val="bg1"/>
                  </a:outerShdw>
                </a:effectLst>
                <a:latin typeface="+mn-lt"/>
                <a:ea typeface="+mn-ea"/>
                <a:cs typeface="+mn-cs"/>
              </a:rPr>
              <a:t>“The presence of a transcendent and holy God with us may well mean weal and woe together. To the extent that we are dependent upon Him, his presence results in blessing; but </a:t>
            </a:r>
            <a:r>
              <a:rPr lang="en-US" sz="1200" b="0" kern="1200" dirty="0" smtClean="0">
                <a:ln w="3175">
                  <a:solidFill>
                    <a:srgbClr val="002060"/>
                  </a:solidFill>
                </a:ln>
                <a:solidFill>
                  <a:schemeClr val="tx1"/>
                </a:solidFill>
                <a:effectLst>
                  <a:outerShdw blurRad="50800" dist="38100" dir="18900000" algn="bl" rotWithShape="0">
                    <a:schemeClr val="bg1"/>
                  </a:outerShdw>
                </a:effectLst>
                <a:latin typeface="+mn-lt"/>
                <a:ea typeface="+mn-ea"/>
                <a:cs typeface="+mn-cs"/>
              </a:rPr>
              <a:t>to the extent that we refuse to depend upon him, his presence is an embarrassment and a curse. Both realities are implicit in his presence” (Oswalt, p. 209)</a:t>
            </a:r>
            <a:endParaRPr lang="en-US" sz="1200" b="0" kern="1200" dirty="0" smtClean="0">
              <a:ln w="3175">
                <a:solidFill>
                  <a:srgbClr val="002060"/>
                </a:solidFill>
              </a:ln>
              <a:solidFill>
                <a:srgbClr val="FFFF00"/>
              </a:solidFill>
              <a:effectLst>
                <a:outerShdw blurRad="50800" dist="38100" dir="18900000" algn="bl" rotWithShape="0">
                  <a:schemeClr val="bg1"/>
                </a:outerShdw>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ln w="0">
                <a:solidFill>
                  <a:srgbClr val="002060"/>
                </a:solidFill>
              </a:ln>
              <a:solidFill>
                <a:srgbClr val="FFFF00"/>
              </a:solidFill>
              <a:effectLst>
                <a:outerShdw blurRad="50800" dist="38100" dir="18900000" algn="bl" rotWithShape="0">
                  <a:schemeClr val="bg1"/>
                </a:outerShdw>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49</a:t>
            </a:fld>
            <a:endParaRPr lang="en-US"/>
          </a:p>
        </p:txBody>
      </p:sp>
    </p:spTree>
    <p:extLst>
      <p:ext uri="{BB962C8B-B14F-4D97-AF65-F5344CB8AC3E}">
        <p14:creationId xmlns:p14="http://schemas.microsoft.com/office/powerpoint/2010/main" val="2394874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good news is that Assyria will depopulate Syria and Ephraim. The bad news is that Assyria will depopulate Judah.</a:t>
            </a:r>
          </a:p>
          <a:p>
            <a:endParaRPr lang="en-US" baseline="0" dirty="0" smtClean="0"/>
          </a:p>
          <a:p>
            <a:r>
              <a:rPr lang="en-US" baseline="0" dirty="0" smtClean="0"/>
              <a:t>The abundance of these foods is the result of depopulation.</a:t>
            </a:r>
          </a:p>
          <a:p>
            <a:endParaRPr lang="en-US" baseline="0" dirty="0" smtClean="0"/>
          </a:p>
          <a:p>
            <a:r>
              <a:rPr lang="en-US" baseline="0" dirty="0" smtClean="0"/>
              <a:t>By the time the child will reach the age of accountability, both of the threatening powers will have ceased to exist. </a:t>
            </a:r>
          </a:p>
        </p:txBody>
      </p:sp>
      <p:sp>
        <p:nvSpPr>
          <p:cNvPr id="4" name="Slide Number Placeholder 3"/>
          <p:cNvSpPr>
            <a:spLocks noGrp="1"/>
          </p:cNvSpPr>
          <p:nvPr>
            <p:ph type="sldNum" sz="quarter" idx="10"/>
          </p:nvPr>
        </p:nvSpPr>
        <p:spPr/>
        <p:txBody>
          <a:bodyPr/>
          <a:lstStyle/>
          <a:p>
            <a:fld id="{494A7CA5-FA0C-4D65-AD42-999E74428F08}" type="slidenum">
              <a:rPr lang="en-US" smtClean="0"/>
              <a:t>50</a:t>
            </a:fld>
            <a:endParaRPr lang="en-US"/>
          </a:p>
        </p:txBody>
      </p:sp>
    </p:spTree>
    <p:extLst>
      <p:ext uri="{BB962C8B-B14F-4D97-AF65-F5344CB8AC3E}">
        <p14:creationId xmlns:p14="http://schemas.microsoft.com/office/powerpoint/2010/main" val="2616438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Isaiah holds back the name, “the king of Assyria” to the end has its impact is doubled. This is the final blow of Ahaz’s self-sufficiency. </a:t>
            </a:r>
          </a:p>
          <a:p>
            <a:endParaRPr lang="en-US" baseline="0" dirty="0" smtClean="0"/>
          </a:p>
          <a:p>
            <a:r>
              <a:rPr lang="en-US" baseline="0" dirty="0" smtClean="0"/>
              <a:t>His plans have backfired. So very bad days are coming, and it is the awful thunder of war-chariots. “Whatever a man trust in place of God will one day turn to devour him.” (p. 214) </a:t>
            </a:r>
          </a:p>
        </p:txBody>
      </p:sp>
      <p:sp>
        <p:nvSpPr>
          <p:cNvPr id="4" name="Slide Number Placeholder 3"/>
          <p:cNvSpPr>
            <a:spLocks noGrp="1"/>
          </p:cNvSpPr>
          <p:nvPr>
            <p:ph type="sldNum" sz="quarter" idx="10"/>
          </p:nvPr>
        </p:nvSpPr>
        <p:spPr/>
        <p:txBody>
          <a:bodyPr/>
          <a:lstStyle/>
          <a:p>
            <a:fld id="{494A7CA5-FA0C-4D65-AD42-999E74428F08}" type="slidenum">
              <a:rPr lang="en-US" smtClean="0"/>
              <a:t>51</a:t>
            </a:fld>
            <a:endParaRPr lang="en-US"/>
          </a:p>
        </p:txBody>
      </p:sp>
    </p:spTree>
    <p:extLst>
      <p:ext uri="{BB962C8B-B14F-4D97-AF65-F5344CB8AC3E}">
        <p14:creationId xmlns:p14="http://schemas.microsoft.com/office/powerpoint/2010/main" val="2359626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52</a:t>
            </a:fld>
            <a:endParaRPr lang="en-US"/>
          </a:p>
        </p:txBody>
      </p:sp>
    </p:spTree>
    <p:extLst>
      <p:ext uri="{BB962C8B-B14F-4D97-AF65-F5344CB8AC3E}">
        <p14:creationId xmlns:p14="http://schemas.microsoft.com/office/powerpoint/2010/main" val="39697153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53</a:t>
            </a:fld>
            <a:endParaRPr lang="en-US"/>
          </a:p>
        </p:txBody>
      </p:sp>
    </p:spTree>
    <p:extLst>
      <p:ext uri="{BB962C8B-B14F-4D97-AF65-F5344CB8AC3E}">
        <p14:creationId xmlns:p14="http://schemas.microsoft.com/office/powerpoint/2010/main" val="18604642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54</a:t>
            </a:fld>
            <a:endParaRPr lang="en-US"/>
          </a:p>
        </p:txBody>
      </p:sp>
    </p:spTree>
    <p:extLst>
      <p:ext uri="{BB962C8B-B14F-4D97-AF65-F5344CB8AC3E}">
        <p14:creationId xmlns:p14="http://schemas.microsoft.com/office/powerpoint/2010/main" val="2799019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land will revert from a crop growing region to a herding region in which there will be so few people that a minimum of animals will produce more than enough food. </a:t>
            </a:r>
          </a:p>
        </p:txBody>
      </p:sp>
      <p:sp>
        <p:nvSpPr>
          <p:cNvPr id="4" name="Slide Number Placeholder 3"/>
          <p:cNvSpPr>
            <a:spLocks noGrp="1"/>
          </p:cNvSpPr>
          <p:nvPr>
            <p:ph type="sldNum" sz="quarter" idx="10"/>
          </p:nvPr>
        </p:nvSpPr>
        <p:spPr/>
        <p:txBody>
          <a:bodyPr/>
          <a:lstStyle/>
          <a:p>
            <a:fld id="{494A7CA5-FA0C-4D65-AD42-999E74428F08}" type="slidenum">
              <a:rPr lang="en-US" smtClean="0"/>
              <a:t>55</a:t>
            </a:fld>
            <a:endParaRPr lang="en-US"/>
          </a:p>
        </p:txBody>
      </p:sp>
    </p:spTree>
    <p:extLst>
      <p:ext uri="{BB962C8B-B14F-4D97-AF65-F5344CB8AC3E}">
        <p14:creationId xmlns:p14="http://schemas.microsoft.com/office/powerpoint/2010/main" val="4467160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effects of depopulation and a land that is no longer tilled, the land will revert to a wilderness, where wild animals will reestablish themselves in the thickets. Vineyard will be turned into briars and thorn bushes and farm land will be turned into hunting grounds.</a:t>
            </a:r>
          </a:p>
        </p:txBody>
      </p:sp>
      <p:sp>
        <p:nvSpPr>
          <p:cNvPr id="4" name="Slide Number Placeholder 3"/>
          <p:cNvSpPr>
            <a:spLocks noGrp="1"/>
          </p:cNvSpPr>
          <p:nvPr>
            <p:ph type="sldNum" sz="quarter" idx="10"/>
          </p:nvPr>
        </p:nvSpPr>
        <p:spPr/>
        <p:txBody>
          <a:bodyPr/>
          <a:lstStyle/>
          <a:p>
            <a:fld id="{494A7CA5-FA0C-4D65-AD42-999E74428F08}" type="slidenum">
              <a:rPr lang="en-US" smtClean="0"/>
              <a:t>56</a:t>
            </a:fld>
            <a:endParaRPr lang="en-US"/>
          </a:p>
        </p:txBody>
      </p:sp>
    </p:spTree>
    <p:extLst>
      <p:ext uri="{BB962C8B-B14F-4D97-AF65-F5344CB8AC3E}">
        <p14:creationId xmlns:p14="http://schemas.microsoft.com/office/powerpoint/2010/main" val="242509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a:t>
            </a:r>
            <a:r>
              <a:rPr lang="en-US" baseline="0" dirty="0" smtClean="0"/>
              <a:t> 7-12 gives us an historical example of distrust in the LORD. King Ahaz is given an opportunity to trust in the Lord but refuses to listen, a fulfillment of 6:9-10. The LORD offers him a sign, evidence that the LORD can be trusted. But He refuses to accept the sign. He refuses to trust in the LORD and His word. He instead decides to trust in Assyria and their many gods. Ahaz seeks the help of Tiglath-Pileser king of Assyria, but receives no help, but more trouble. He gets rid of one problem and gets a bigger one in return. The LORD now makes an appearance, prophesied in the sign of Immanuel, “God with us” promised judgment and destruction is upon them when the LORD appears in the form of an invading army. Total destruction is averted at that time, but God will be back.</a:t>
            </a:r>
          </a:p>
          <a:p>
            <a:endParaRPr lang="en-US" baseline="0" dirty="0" smtClean="0"/>
          </a:p>
          <a:p>
            <a:r>
              <a:rPr lang="en-US" baseline="0" dirty="0" smtClean="0"/>
              <a:t>On the other end we have another historical example, one of trusted in the LORD. King Hezekiah is faced with the same problem, an invading army, the Assyrian have invaded and surrounded him and the nation, with no hope of escape or deliverance. Hezekiah seeks the LORD for help and trusts in the Him and is saved, from destruction and death. The invading army is miraculously destroyed by the LORD Himself. Ahaz trusts Assyria and Israel is destroyed. Hezekiah trusts the LORD and Assyria is destroyed.</a:t>
            </a:r>
          </a:p>
          <a:p>
            <a:endParaRPr lang="en-US" baseline="0" dirty="0" smtClean="0"/>
          </a:p>
          <a:p>
            <a:r>
              <a:rPr lang="en-US" baseline="0" dirty="0" smtClean="0"/>
              <a:t>Between the two segments is a section whose theme is the God of Israel is the Lord of the nations.</a:t>
            </a:r>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42834602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57</a:t>
            </a:fld>
            <a:endParaRPr lang="en-US"/>
          </a:p>
        </p:txBody>
      </p:sp>
    </p:spTree>
    <p:extLst>
      <p:ext uri="{BB962C8B-B14F-4D97-AF65-F5344CB8AC3E}">
        <p14:creationId xmlns:p14="http://schemas.microsoft.com/office/powerpoint/2010/main" val="4079586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the Lord and</a:t>
            </a:r>
            <a:r>
              <a:rPr lang="en-US" baseline="0" dirty="0" smtClean="0"/>
              <a:t> believe His signs/evidence that His Word is true, and you will be established on the earth. Distrust the LORD and refuse the evidence and perish from the earth.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58</a:t>
            </a:fld>
            <a:endParaRPr lang="en-US"/>
          </a:p>
        </p:txBody>
      </p:sp>
    </p:spTree>
    <p:extLst>
      <p:ext uri="{BB962C8B-B14F-4D97-AF65-F5344CB8AC3E}">
        <p14:creationId xmlns:p14="http://schemas.microsoft.com/office/powerpoint/2010/main" val="271657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113661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190463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385075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315934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6/17/2020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3.jp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1.emf"/></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0" y="198610"/>
            <a:ext cx="9144002" cy="1169551"/>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A 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53" presetClass="entr" presetSubtype="16" fill="hold" grpId="0" nodeType="afterEffect">
                                  <p:stCondLst>
                                    <p:cond delay="7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i293.photobucket.com/albums/mm51/vedrannnnn/forest210240a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effectLst>
            <a:softEdge rad="317500"/>
          </a:effectLst>
        </p:spPr>
      </p:pic>
      <p:sp>
        <p:nvSpPr>
          <p:cNvPr id="120834" name="AutoShape 2" descr="http://hitalia.rotfl.eu.org/pictures/burnt_forest.jpg"/>
          <p:cNvSpPr>
            <a:spLocks noChangeAspect="1" noChangeArrowheads="1"/>
          </p:cNvSpPr>
          <p:nvPr/>
        </p:nvSpPr>
        <p:spPr bwMode="auto">
          <a:xfrm>
            <a:off x="155575" y="-3505200"/>
            <a:ext cx="9753600" cy="731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0836" name="Picture 4" descr="http://hitalia.rotfl.eu.org/pictures/burnt_forest.jpg"/>
          <p:cNvPicPr>
            <a:picLocks noChangeAspect="1" noChangeArrowheads="1"/>
          </p:cNvPicPr>
          <p:nvPr/>
        </p:nvPicPr>
        <p:blipFill>
          <a:blip r:embed="rId4" cstate="print"/>
          <a:srcRect/>
          <a:stretch>
            <a:fillRect/>
          </a:stretch>
        </p:blipFill>
        <p:spPr bwMode="auto">
          <a:xfrm>
            <a:off x="0" y="3352800"/>
            <a:ext cx="9144000" cy="3276600"/>
          </a:xfrm>
          <a:prstGeom prst="rect">
            <a:avLst/>
          </a:prstGeom>
          <a:noFill/>
          <a:effectLst>
            <a:softEdge rad="317500"/>
          </a:effectLst>
        </p:spPr>
      </p:pic>
      <p:pic>
        <p:nvPicPr>
          <p:cNvPr id="3" name="Picture 2"/>
          <p:cNvPicPr>
            <a:picLocks noChangeAspect="1"/>
          </p:cNvPicPr>
          <p:nvPr/>
        </p:nvPicPr>
        <p:blipFill>
          <a:blip r:embed="rId5"/>
          <a:stretch>
            <a:fillRect/>
          </a:stretch>
        </p:blipFill>
        <p:spPr>
          <a:xfrm>
            <a:off x="3200400" y="4159627"/>
            <a:ext cx="1155434" cy="1878290"/>
          </a:xfrm>
          <a:prstGeom prst="rect">
            <a:avLst/>
          </a:prstGeom>
        </p:spPr>
      </p:pic>
    </p:spTree>
    <p:extLst>
      <p:ext uri="{BB962C8B-B14F-4D97-AF65-F5344CB8AC3E}">
        <p14:creationId xmlns:p14="http://schemas.microsoft.com/office/powerpoint/2010/main" val="3590988225"/>
      </p:ext>
    </p:extLst>
  </p:cSld>
  <p:clrMapOvr>
    <a:masterClrMapping/>
  </p:clrMapOvr>
  <mc:AlternateContent xmlns:mc="http://schemas.openxmlformats.org/markup-compatibility/2006" xmlns:p14="http://schemas.microsoft.com/office/powerpoint/2010/main">
    <mc:Choice Requires="p14">
      <p:transition spd="slow" p14:dur="1750">
        <p:wipe dir="u"/>
      </p:transition>
    </mc:Choice>
    <mc:Fallback xmlns="">
      <p:transition spd="slow">
        <p:wipe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92953"/>
            <a:ext cx="9143999" cy="3093154"/>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In Whom </a:t>
            </a:r>
            <a:r>
              <a:rPr lang="en-US" sz="6500" b="1" dirty="0">
                <a:ln w="19050">
                  <a:solidFill>
                    <a:srgbClr val="002060"/>
                  </a:solidFill>
                  <a:prstDash val="solid"/>
                </a:ln>
                <a:solidFill>
                  <a:schemeClr val="bg1"/>
                </a:solidFill>
                <a:effectLst>
                  <a:outerShdw blurRad="12700" dist="50800" dir="2700000" algn="tl" rotWithShape="0">
                    <a:schemeClr val="tx1"/>
                  </a:outerShdw>
                </a:effectLst>
              </a:rPr>
              <a:t>S</a:t>
            </a: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hall We Trust</a:t>
            </a:r>
            <a:r>
              <a:rPr lang="en-US" sz="6500" b="1" dirty="0">
                <a:ln w="19050">
                  <a:solidFill>
                    <a:srgbClr val="002060"/>
                  </a:solidFill>
                  <a:prstDash val="solid"/>
                </a:ln>
                <a:solidFill>
                  <a:schemeClr val="bg1"/>
                </a:solidFill>
                <a:effectLst>
                  <a:outerShdw blurRad="12700" dist="50800" dir="2700000" algn="tl" rotWithShape="0">
                    <a:schemeClr val="tx1"/>
                  </a:outerShdw>
                </a:effectLst>
              </a:rPr>
              <a:t>?</a:t>
            </a:r>
            <a:endParaRPr lang="en-US" sz="65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The Basis of Servanthood</a:t>
            </a:r>
          </a:p>
          <a:p>
            <a:pPr algn="ctr"/>
            <a:r>
              <a:rPr lang="en-US" sz="6500" b="1" dirty="0" smtClean="0">
                <a:ln w="19050">
                  <a:solidFill>
                    <a:srgbClr val="002060"/>
                  </a:solidFill>
                  <a:prstDash val="solid"/>
                </a:ln>
                <a:solidFill>
                  <a:srgbClr val="FFFF00"/>
                </a:solidFill>
                <a:effectLst>
                  <a:outerShdw blurRad="12700" dist="50800" dir="2700000" algn="tl" rotWithShape="0">
                    <a:schemeClr val="tx1"/>
                  </a:outerShdw>
                </a:effectLst>
              </a:rPr>
              <a:t>7-39</a:t>
            </a:r>
            <a:endParaRPr lang="en-US" sz="65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4" name="Rectangle 13"/>
          <p:cNvSpPr/>
          <p:nvPr/>
        </p:nvSpPr>
        <p:spPr>
          <a:xfrm>
            <a:off x="111768" y="4353493"/>
            <a:ext cx="8911318"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Before anyone can become a Servant of God, one must first trust in the one whom they serve.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9460370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31039" y="3715702"/>
            <a:ext cx="2883623"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Example of Distrust</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7-12</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Ahaz</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6563165" y="3715702"/>
            <a:ext cx="2536941"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Example of Trust</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36-39</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Hezekiah</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1" name="Rectangle 10"/>
          <p:cNvSpPr/>
          <p:nvPr/>
        </p:nvSpPr>
        <p:spPr>
          <a:xfrm>
            <a:off x="2994274" y="3715702"/>
            <a:ext cx="3427201"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God: Master of the Nations</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13-35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cxnSp>
        <p:nvCxnSpPr>
          <p:cNvPr id="3" name="Straight Connector 2"/>
          <p:cNvCxnSpPr/>
          <p:nvPr/>
        </p:nvCxnSpPr>
        <p:spPr>
          <a:xfrm flipH="1">
            <a:off x="2893390" y="3717880"/>
            <a:ext cx="19272" cy="28153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42613" y="3717880"/>
            <a:ext cx="25400" cy="281532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145" y="1353522"/>
            <a:ext cx="9143999" cy="193899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In Whom </a:t>
            </a:r>
            <a:r>
              <a:rPr lang="en-US" sz="6000" b="1" dirty="0">
                <a:ln w="19050">
                  <a:solidFill>
                    <a:srgbClr val="002060"/>
                  </a:solidFill>
                  <a:prstDash val="solid"/>
                </a:ln>
                <a:solidFill>
                  <a:schemeClr val="bg1"/>
                </a:solidFill>
                <a:effectLst>
                  <a:outerShdw blurRad="12700" dist="50800" dir="2700000" algn="tl" rotWithShape="0">
                    <a:schemeClr val="tx1"/>
                  </a:outerShdw>
                </a:effectLst>
              </a:rPr>
              <a:t>S</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hall We Trust,</a:t>
            </a:r>
          </a:p>
          <a:p>
            <a:pPr algn="ctr"/>
            <a:r>
              <a:rPr lang="en-US" sz="6000" b="1" dirty="0">
                <a:ln w="19050">
                  <a:solidFill>
                    <a:srgbClr val="002060"/>
                  </a:solidFill>
                  <a:prstDash val="solid"/>
                </a:ln>
                <a:solidFill>
                  <a:schemeClr val="bg1"/>
                </a:solidFill>
                <a:effectLst>
                  <a:outerShdw blurRad="12700" dist="50800" dir="2700000" algn="tl" rotWithShape="0">
                    <a:schemeClr val="tx1"/>
                  </a:outerShdw>
                </a:effectLst>
              </a:rPr>
              <a:t>t</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he Nations or the L</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ORD?</a:t>
            </a:r>
          </a:p>
        </p:txBody>
      </p:sp>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40556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500"/>
                            </p:stCondLst>
                            <p:childTnLst>
                              <p:par>
                                <p:cTn id="11" presetID="53" presetClass="entr" presetSubtype="52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fltVal val="0.5"/>
                                          </p:val>
                                        </p:tav>
                                        <p:tav tm="100000">
                                          <p:val>
                                            <p:strVal val="#ppt_x"/>
                                          </p:val>
                                        </p:tav>
                                      </p:tavLst>
                                    </p:anim>
                                    <p:anim calcmode="lin" valueType="num">
                                      <p:cBhvr>
                                        <p:cTn id="17" dur="750" fill="hold"/>
                                        <p:tgtEl>
                                          <p:spTgt spid="11"/>
                                        </p:tgtEl>
                                        <p:attrNameLst>
                                          <p:attrName>ppt_y</p:attrName>
                                        </p:attrNameLst>
                                      </p:cBhvr>
                                      <p:tavLst>
                                        <p:tav tm="0">
                                          <p:val>
                                            <p:fltVal val="0.5"/>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750" fill="hold"/>
                                        <p:tgtEl>
                                          <p:spTgt spid="10"/>
                                        </p:tgtEl>
                                        <p:attrNameLst>
                                          <p:attrName>ppt_w</p:attrName>
                                        </p:attrNameLst>
                                      </p:cBhvr>
                                      <p:tavLst>
                                        <p:tav tm="0">
                                          <p:val>
                                            <p:fltVal val="0"/>
                                          </p:val>
                                        </p:tav>
                                        <p:tav tm="100000">
                                          <p:val>
                                            <p:strVal val="#ppt_w"/>
                                          </p:val>
                                        </p:tav>
                                      </p:tavLst>
                                    </p:anim>
                                    <p:anim calcmode="lin" valueType="num">
                                      <p:cBhvr>
                                        <p:cTn id="29" dur="750" fill="hold"/>
                                        <p:tgtEl>
                                          <p:spTgt spid="10"/>
                                        </p:tgtEl>
                                        <p:attrNameLst>
                                          <p:attrName>ppt_h</p:attrName>
                                        </p:attrNameLst>
                                      </p:cBhvr>
                                      <p:tavLst>
                                        <p:tav tm="0">
                                          <p:val>
                                            <p:fltVal val="0"/>
                                          </p:val>
                                        </p:tav>
                                        <p:tav tm="100000">
                                          <p:val>
                                            <p:strVal val="#ppt_h"/>
                                          </p:val>
                                        </p:tav>
                                      </p:tavLst>
                                    </p:anim>
                                    <p:animEffect transition="in" filter="fade">
                                      <p:cBhvr>
                                        <p:cTn id="30" dur="750"/>
                                        <p:tgtEl>
                                          <p:spTgt spid="10"/>
                                        </p:tgtEl>
                                      </p:cBhvr>
                                    </p:animEffect>
                                    <p:anim calcmode="lin" valueType="num">
                                      <p:cBhvr>
                                        <p:cTn id="31" dur="750" fill="hold"/>
                                        <p:tgtEl>
                                          <p:spTgt spid="10"/>
                                        </p:tgtEl>
                                        <p:attrNameLst>
                                          <p:attrName>ppt_x</p:attrName>
                                        </p:attrNameLst>
                                      </p:cBhvr>
                                      <p:tavLst>
                                        <p:tav tm="0">
                                          <p:val>
                                            <p:fltVal val="0.5"/>
                                          </p:val>
                                        </p:tav>
                                        <p:tav tm="100000">
                                          <p:val>
                                            <p:strVal val="#ppt_x"/>
                                          </p:val>
                                        </p:tav>
                                      </p:tavLst>
                                    </p:anim>
                                    <p:anim calcmode="lin" valueType="num">
                                      <p:cBhvr>
                                        <p:cTn id="32" dur="75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750" fill="hold"/>
                                        <p:tgtEl>
                                          <p:spTgt spid="7"/>
                                        </p:tgtEl>
                                        <p:attrNameLst>
                                          <p:attrName>ppt_w</p:attrName>
                                        </p:attrNameLst>
                                      </p:cBhvr>
                                      <p:tavLst>
                                        <p:tav tm="0">
                                          <p:val>
                                            <p:fltVal val="0"/>
                                          </p:val>
                                        </p:tav>
                                        <p:tav tm="100000">
                                          <p:val>
                                            <p:strVal val="#ppt_w"/>
                                          </p:val>
                                        </p:tav>
                                      </p:tavLst>
                                    </p:anim>
                                    <p:anim calcmode="lin" valueType="num">
                                      <p:cBhvr>
                                        <p:cTn id="38" dur="750" fill="hold"/>
                                        <p:tgtEl>
                                          <p:spTgt spid="7"/>
                                        </p:tgtEl>
                                        <p:attrNameLst>
                                          <p:attrName>ppt_h</p:attrName>
                                        </p:attrNameLst>
                                      </p:cBhvr>
                                      <p:tavLst>
                                        <p:tav tm="0">
                                          <p:val>
                                            <p:fltVal val="0"/>
                                          </p:val>
                                        </p:tav>
                                        <p:tav tm="100000">
                                          <p:val>
                                            <p:strVal val="#ppt_h"/>
                                          </p:val>
                                        </p:tav>
                                      </p:tavLst>
                                    </p:anim>
                                    <p:animEffect transition="in" filter="fade">
                                      <p:cBhvr>
                                        <p:cTn id="39" dur="750"/>
                                        <p:tgtEl>
                                          <p:spTgt spid="7"/>
                                        </p:tgtEl>
                                      </p:cBhvr>
                                    </p:animEffect>
                                    <p:anim calcmode="lin" valueType="num">
                                      <p:cBhvr>
                                        <p:cTn id="40" dur="750" fill="hold"/>
                                        <p:tgtEl>
                                          <p:spTgt spid="7"/>
                                        </p:tgtEl>
                                        <p:attrNameLst>
                                          <p:attrName>ppt_x</p:attrName>
                                        </p:attrNameLst>
                                      </p:cBhvr>
                                      <p:tavLst>
                                        <p:tav tm="0">
                                          <p:val>
                                            <p:fltVal val="0.5"/>
                                          </p:val>
                                        </p:tav>
                                        <p:tav tm="100000">
                                          <p:val>
                                            <p:strVal val="#ppt_x"/>
                                          </p:val>
                                        </p:tav>
                                      </p:tavLst>
                                    </p:anim>
                                    <p:anim calcmode="lin" valueType="num">
                                      <p:cBhvr>
                                        <p:cTn id="41" dur="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607225" y="2101276"/>
            <a:ext cx="8003457" cy="4616648"/>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King Ahaz</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Nation of Israel</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Doom/Destruction/Dispersion</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Assyria/Babylon</a:t>
            </a:r>
          </a:p>
          <a:p>
            <a:pPr algn="ctr"/>
            <a:r>
              <a:rPr lang="en-US" sz="4800" b="1" u="sng" dirty="0" smtClean="0">
                <a:ln w="19050">
                  <a:solidFill>
                    <a:srgbClr val="002060"/>
                  </a:solidFill>
                  <a:prstDash val="solid"/>
                </a:ln>
                <a:solidFill>
                  <a:schemeClr val="bg1"/>
                </a:solidFill>
                <a:effectLst>
                  <a:outerShdw blurRad="12700" dist="50800" dir="2700000" algn="tl" rotWithShape="0">
                    <a:schemeClr val="tx1"/>
                  </a:outerShdw>
                </a:effectLst>
              </a:rPr>
              <a:t>Not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Annihilation</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 remnant shall return”</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6" name="Rectangle 15"/>
          <p:cNvSpPr/>
          <p:nvPr/>
        </p:nvSpPr>
        <p:spPr>
          <a:xfrm>
            <a:off x="1005773" y="1085613"/>
            <a:ext cx="7132454"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Example of Distrust</a:t>
            </a:r>
          </a:p>
        </p:txBody>
      </p:sp>
    </p:spTree>
    <p:extLst>
      <p:ext uri="{BB962C8B-B14F-4D97-AF65-F5344CB8AC3E}">
        <p14:creationId xmlns:p14="http://schemas.microsoft.com/office/powerpoint/2010/main" val="32171771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607225" y="2101276"/>
            <a:ext cx="8003457" cy="4616648"/>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Scribes and Pharisees</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Nation of Israel</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Doom/Destruction/Dispersion</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Rome</a:t>
            </a:r>
          </a:p>
          <a:p>
            <a:pPr algn="ctr"/>
            <a:r>
              <a:rPr lang="en-US" sz="4800" b="1" u="sng" dirty="0" smtClean="0">
                <a:ln w="19050">
                  <a:solidFill>
                    <a:srgbClr val="002060"/>
                  </a:solidFill>
                  <a:prstDash val="solid"/>
                </a:ln>
                <a:solidFill>
                  <a:schemeClr val="bg1"/>
                </a:solidFill>
                <a:effectLst>
                  <a:outerShdw blurRad="12700" dist="50800" dir="2700000" algn="tl" rotWithShape="0">
                    <a:schemeClr val="tx1"/>
                  </a:outerShdw>
                </a:effectLst>
              </a:rPr>
              <a:t>Not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Annihilation</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 remnant shall return”</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6" name="Rectangle 15"/>
          <p:cNvSpPr/>
          <p:nvPr/>
        </p:nvSpPr>
        <p:spPr>
          <a:xfrm>
            <a:off x="1005773" y="1085613"/>
            <a:ext cx="7132454"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Example of Distrust</a:t>
            </a:r>
          </a:p>
        </p:txBody>
      </p:sp>
    </p:spTree>
    <p:extLst>
      <p:ext uri="{BB962C8B-B14F-4D97-AF65-F5344CB8AC3E}">
        <p14:creationId xmlns:p14="http://schemas.microsoft.com/office/powerpoint/2010/main" val="97153840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607225" y="2101276"/>
            <a:ext cx="8003457" cy="4616648"/>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Rebellious Israel</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Peace Treat with Antichrist</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Doom/Destruction/Dispersion</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Revived Rome</a:t>
            </a:r>
          </a:p>
          <a:p>
            <a:pPr algn="ctr"/>
            <a:r>
              <a:rPr lang="en-US" sz="4800" b="1" u="sng" dirty="0" smtClean="0">
                <a:ln w="19050">
                  <a:solidFill>
                    <a:srgbClr val="002060"/>
                  </a:solidFill>
                  <a:prstDash val="solid"/>
                </a:ln>
                <a:solidFill>
                  <a:schemeClr val="bg1"/>
                </a:solidFill>
                <a:effectLst>
                  <a:outerShdw blurRad="12700" dist="50800" dir="2700000" algn="tl" rotWithShape="0">
                    <a:schemeClr val="tx1"/>
                  </a:outerShdw>
                </a:effectLst>
              </a:rPr>
              <a:t>Not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Annihilation</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 remnant shall return”</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6" name="Rectangle 15"/>
          <p:cNvSpPr/>
          <p:nvPr/>
        </p:nvSpPr>
        <p:spPr>
          <a:xfrm>
            <a:off x="1005773" y="1085613"/>
            <a:ext cx="7132454"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Example of Distrust</a:t>
            </a:r>
          </a:p>
        </p:txBody>
      </p:sp>
    </p:spTree>
    <p:extLst>
      <p:ext uri="{BB962C8B-B14F-4D97-AF65-F5344CB8AC3E}">
        <p14:creationId xmlns:p14="http://schemas.microsoft.com/office/powerpoint/2010/main" val="206900841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607225" y="2101276"/>
            <a:ext cx="8003457" cy="4616648"/>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King Hezekiah</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Remnant of Israel</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Deliverance/Salvation </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Assyrian Army Destroyed</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Kingdom Established</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Judgment Delayed</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6" name="Rectangle 15"/>
          <p:cNvSpPr/>
          <p:nvPr/>
        </p:nvSpPr>
        <p:spPr>
          <a:xfrm>
            <a:off x="1005773" y="1085613"/>
            <a:ext cx="7132454"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Example of Trust</a:t>
            </a:r>
          </a:p>
        </p:txBody>
      </p:sp>
    </p:spTree>
    <p:extLst>
      <p:ext uri="{BB962C8B-B14F-4D97-AF65-F5344CB8AC3E}">
        <p14:creationId xmlns:p14="http://schemas.microsoft.com/office/powerpoint/2010/main" val="355074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607225" y="2101276"/>
            <a:ext cx="8003457" cy="4616648"/>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Peter and the Disciples</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Church</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Deliverance/Salvation</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“Overcomers”</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 will build My church” </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Judgment Delayed</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6" name="Rectangle 15"/>
          <p:cNvSpPr/>
          <p:nvPr/>
        </p:nvSpPr>
        <p:spPr>
          <a:xfrm>
            <a:off x="1005773" y="1085613"/>
            <a:ext cx="7132454"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Example of Trust</a:t>
            </a:r>
          </a:p>
        </p:txBody>
      </p:sp>
    </p:spTree>
    <p:extLst>
      <p:ext uri="{BB962C8B-B14F-4D97-AF65-F5344CB8AC3E}">
        <p14:creationId xmlns:p14="http://schemas.microsoft.com/office/powerpoint/2010/main" val="281034346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8323" y="2101276"/>
            <a:ext cx="8947355" cy="4616648"/>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144,000</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Remnant of Israel</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Deliverance/Salvation</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Revived Rome/Antichrist Defeated</a:t>
            </a:r>
          </a:p>
          <a:p>
            <a:pPr algn="ctr"/>
            <a:r>
              <a:rPr lang="en-US" sz="4800" b="1" u="sng" dirty="0" smtClean="0">
                <a:ln w="19050">
                  <a:solidFill>
                    <a:srgbClr val="002060"/>
                  </a:solidFill>
                  <a:prstDash val="solid"/>
                </a:ln>
                <a:solidFill>
                  <a:schemeClr val="bg1"/>
                </a:solidFill>
                <a:effectLst>
                  <a:outerShdw blurRad="12700" dist="50800" dir="2700000" algn="tl" rotWithShape="0">
                    <a:schemeClr val="tx1"/>
                  </a:outerShdw>
                </a:effectLst>
              </a:rPr>
              <a:t>Not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Annihilation</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 remnant shall return”</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6" name="Rectangle 15"/>
          <p:cNvSpPr/>
          <p:nvPr/>
        </p:nvSpPr>
        <p:spPr>
          <a:xfrm>
            <a:off x="1005773" y="1085613"/>
            <a:ext cx="7132454"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Example of Trust</a:t>
            </a:r>
          </a:p>
        </p:txBody>
      </p:sp>
    </p:spTree>
    <p:extLst>
      <p:ext uri="{BB962C8B-B14F-4D97-AF65-F5344CB8AC3E}">
        <p14:creationId xmlns:p14="http://schemas.microsoft.com/office/powerpoint/2010/main" val="153218830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87843" y="1230286"/>
            <a:ext cx="3981034" cy="363176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Distrust</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Ahaz/Jews</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Nation of Israel</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Judgment</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No Annihilation</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4263398" y="1211404"/>
            <a:ext cx="4766705" cy="2954655"/>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Trust</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Hezekiah/Disciples</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Church</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Delay in Judgment</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262355" y="4997620"/>
            <a:ext cx="4001043" cy="1323439"/>
          </a:xfrm>
          <a:prstGeom prst="rect">
            <a:avLst/>
          </a:prstGeom>
          <a:noFill/>
        </p:spPr>
        <p:txBody>
          <a:bodyPr wrap="square" lIns="91440" tIns="45720" rIns="91440" bIns="45720">
            <a:spAutoFit/>
          </a:bodyPr>
          <a:lstStyle/>
          <a:p>
            <a:pPr algn="ct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 holy seed shall be its stump”</a:t>
            </a:r>
            <a:endParaRPr lang="en-US" sz="32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Rectangle 8"/>
          <p:cNvSpPr/>
          <p:nvPr/>
        </p:nvSpPr>
        <p:spPr>
          <a:xfrm>
            <a:off x="4567427" y="4278591"/>
            <a:ext cx="4399109" cy="2554545"/>
          </a:xfrm>
          <a:prstGeom prst="rect">
            <a:avLst/>
          </a:prstGeom>
          <a:noFill/>
        </p:spPr>
        <p:txBody>
          <a:bodyPr wrap="square" lIns="91440" tIns="45720" rIns="91440" bIns="45720">
            <a:spAutoFit/>
          </a:bodyPr>
          <a:lstStyle/>
          <a:p>
            <a:pPr algn="ct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“Because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of unbelief they were broken off, and you stand by faith</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32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637644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anim calcmode="lin" valueType="num">
                                      <p:cBhvr>
                                        <p:cTn id="20" dur="750" fill="hold"/>
                                        <p:tgtEl>
                                          <p:spTgt spid="8"/>
                                        </p:tgtEl>
                                        <p:attrNameLst>
                                          <p:attrName>ppt_x</p:attrName>
                                        </p:attrNameLst>
                                      </p:cBhvr>
                                      <p:tavLst>
                                        <p:tav tm="0">
                                          <p:val>
                                            <p:fltVal val="0.5"/>
                                          </p:val>
                                        </p:tav>
                                        <p:tav tm="100000">
                                          <p:val>
                                            <p:strVal val="#ppt_x"/>
                                          </p:val>
                                        </p:tav>
                                      </p:tavLst>
                                    </p:anim>
                                    <p:anim calcmode="lin" valueType="num">
                                      <p:cBhvr>
                                        <p:cTn id="21" dur="75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anim calcmode="lin" valueType="num">
                                      <p:cBhvr>
                                        <p:cTn id="29" dur="750" fill="hold"/>
                                        <p:tgtEl>
                                          <p:spTgt spid="9"/>
                                        </p:tgtEl>
                                        <p:attrNameLst>
                                          <p:attrName>ppt_x</p:attrName>
                                        </p:attrNameLst>
                                      </p:cBhvr>
                                      <p:tavLst>
                                        <p:tav tm="0">
                                          <p:val>
                                            <p:fltVal val="0.5"/>
                                          </p:val>
                                        </p:tav>
                                        <p:tav tm="100000">
                                          <p:val>
                                            <p:strVal val="#ppt_x"/>
                                          </p:val>
                                        </p:tav>
                                      </p:tavLst>
                                    </p:anim>
                                    <p:anim calcmode="lin" valueType="num">
                                      <p:cBhvr>
                                        <p:cTn id="30" dur="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92953"/>
            <a:ext cx="9143999" cy="8956298"/>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Introduction:</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The Present and</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Future of God’s People</a:t>
            </a:r>
          </a:p>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1-5</a:t>
            </a:r>
          </a:p>
          <a:p>
            <a:pPr algn="ctr"/>
            <a:endParaRPr lang="en-US" sz="72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endParaRPr lang="en-US" sz="7200" b="1" dirty="0">
              <a:ln w="19050">
                <a:solidFill>
                  <a:srgbClr val="002060"/>
                </a:solidFill>
                <a:prstDash val="solid"/>
              </a:ln>
              <a:solidFill>
                <a:schemeClr val="bg1"/>
              </a:solidFill>
              <a:effectLst>
                <a:outerShdw blurRad="12700" dist="50800" dir="2700000" algn="tl" rotWithShape="0">
                  <a:schemeClr val="tx1"/>
                </a:outerShdw>
              </a:effectLst>
            </a:endParaRPr>
          </a:p>
          <a:p>
            <a:pPr algn="ctr"/>
            <a:endParaRPr lang="en-US" sz="72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6:1-7</a:t>
            </a: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4" name="Rectangle 13"/>
          <p:cNvSpPr/>
          <p:nvPr/>
        </p:nvSpPr>
        <p:spPr>
          <a:xfrm>
            <a:off x="1" y="5753314"/>
            <a:ext cx="91439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“what is” and “what will be”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7291537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500"/>
                            </p:stCondLst>
                            <p:childTnLst>
                              <p:par>
                                <p:cTn id="11" presetID="22" presetClass="entr" presetSubtype="8" fill="hold" grpId="0" nodeType="after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26360"/>
            <a:ext cx="9143999" cy="3093154"/>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God or Assyria?</a:t>
            </a:r>
          </a:p>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An Example of Distrust</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7-12</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36" y="3724531"/>
            <a:ext cx="3678382" cy="2754317"/>
          </a:xfrm>
          <a:prstGeom prst="rect">
            <a:avLst/>
          </a:prstGeom>
          <a:effectLst>
            <a:softEdge rad="635000"/>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2030" y="4149609"/>
            <a:ext cx="3602572" cy="2403591"/>
          </a:xfrm>
          <a:prstGeom prst="rect">
            <a:avLst/>
          </a:prstGeom>
          <a:effectLst>
            <a:softEdge rad="127000"/>
          </a:effectLst>
        </p:spPr>
      </p:pic>
    </p:spTree>
    <p:extLst>
      <p:ext uri="{BB962C8B-B14F-4D97-AF65-F5344CB8AC3E}">
        <p14:creationId xmlns:p14="http://schemas.microsoft.com/office/powerpoint/2010/main" val="22775561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0" presetClass="entr" presetSubtype="0" fill="hold"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p:stCondLst>
                              <p:cond delay="2250"/>
                            </p:stCondLst>
                            <p:childTnLst>
                              <p:par>
                                <p:cTn id="15" presetID="10" presetClass="entr" presetSubtype="0" fill="hold"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107734"/>
            <a:ext cx="9143999" cy="3016210"/>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Children,</a:t>
            </a:r>
          </a:p>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Signs of God’s Presence</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7:1 – 9:6</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5" name="Picture 4"/>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084801" y="4042064"/>
            <a:ext cx="2683733" cy="2634580"/>
          </a:xfrm>
          <a:prstGeom prst="rect">
            <a:avLst/>
          </a:prstGeom>
          <a:effectLst>
            <a:softEdge rad="241300"/>
          </a:effectLst>
        </p:spPr>
      </p:pic>
    </p:spTree>
    <p:extLst>
      <p:ext uri="{BB962C8B-B14F-4D97-AF65-F5344CB8AC3E}">
        <p14:creationId xmlns:p14="http://schemas.microsoft.com/office/powerpoint/2010/main" val="37809262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25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5" y="968935"/>
            <a:ext cx="9143999" cy="1061829"/>
          </a:xfrm>
          <a:prstGeom prst="rect">
            <a:avLst/>
          </a:prstGeom>
          <a:noFill/>
          <a:effectLst>
            <a:softEdge rad="127000"/>
          </a:effectLst>
        </p:spPr>
        <p:txBody>
          <a:bodyPr wrap="square" lIns="91440" tIns="45720" rIns="91440" bIns="45720">
            <a:spAutoFit/>
          </a:bodyPr>
          <a:lstStyle/>
          <a:p>
            <a:pPr algn="ctr"/>
            <a:r>
              <a:rPr lang="en-US" sz="6300" b="1" u="sng" dirty="0" smtClean="0">
                <a:ln w="19050">
                  <a:solidFill>
                    <a:srgbClr val="002060"/>
                  </a:solidFill>
                  <a:prstDash val="solid"/>
                </a:ln>
                <a:solidFill>
                  <a:schemeClr val="bg1"/>
                </a:solidFill>
                <a:effectLst>
                  <a:outerShdw blurRad="12700" dist="50800" dir="2700000" algn="tl" rotWithShape="0">
                    <a:schemeClr val="tx1"/>
                  </a:outerShdw>
                </a:effectLst>
              </a:rPr>
              <a:t>Three Children</a:t>
            </a: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8292" y="4898578"/>
            <a:ext cx="9143999" cy="1754326"/>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Maher-</a:t>
            </a:r>
            <a:r>
              <a:rPr lang="en-US" sz="5200" b="1" dirty="0" err="1" smtClean="0">
                <a:ln w="19050">
                  <a:solidFill>
                    <a:srgbClr val="002060"/>
                  </a:solidFill>
                  <a:prstDash val="solid"/>
                </a:ln>
                <a:solidFill>
                  <a:schemeClr val="bg1"/>
                </a:solidFill>
                <a:effectLst>
                  <a:outerShdw blurRad="12700" dist="50800" dir="2700000" algn="tl" rotWithShape="0">
                    <a:schemeClr val="tx1"/>
                  </a:outerShdw>
                </a:effectLst>
              </a:rPr>
              <a:t>shalal</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-hash-</a:t>
            </a:r>
            <a:r>
              <a:rPr lang="en-US" sz="5200" b="1" dirty="0" err="1" smtClean="0">
                <a:ln w="19050">
                  <a:solidFill>
                    <a:srgbClr val="002060"/>
                  </a:solidFill>
                  <a:prstDash val="solid"/>
                </a:ln>
                <a:solidFill>
                  <a:schemeClr val="bg1"/>
                </a:solidFill>
                <a:effectLst>
                  <a:outerShdw blurRad="12700" dist="50800" dir="2700000" algn="tl" rotWithShape="0">
                    <a:schemeClr val="tx1"/>
                  </a:outerShdw>
                </a:effectLst>
              </a:rPr>
              <a:t>baz</a:t>
            </a:r>
            <a:endParaRPr lang="en-US" sz="52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“quick to the spoil”</a:t>
            </a:r>
          </a:p>
        </p:txBody>
      </p:sp>
      <p:sp>
        <p:nvSpPr>
          <p:cNvPr id="14" name="Rectangle 13"/>
          <p:cNvSpPr/>
          <p:nvPr/>
        </p:nvSpPr>
        <p:spPr>
          <a:xfrm>
            <a:off x="-9146" y="3846543"/>
            <a:ext cx="9143999" cy="892552"/>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Immanuel -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“God with us”</a:t>
            </a:r>
          </a:p>
        </p:txBody>
      </p:sp>
      <p:sp>
        <p:nvSpPr>
          <p:cNvPr id="15" name="Rectangle 14"/>
          <p:cNvSpPr/>
          <p:nvPr/>
        </p:nvSpPr>
        <p:spPr>
          <a:xfrm>
            <a:off x="18292" y="2012476"/>
            <a:ext cx="9153145" cy="1754326"/>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Shear-</a:t>
            </a:r>
            <a:r>
              <a:rPr lang="en-US" sz="5200" b="1" dirty="0" err="1" smtClean="0">
                <a:ln w="19050">
                  <a:solidFill>
                    <a:srgbClr val="002060"/>
                  </a:solidFill>
                  <a:prstDash val="solid"/>
                </a:ln>
                <a:solidFill>
                  <a:schemeClr val="bg1"/>
                </a:solidFill>
                <a:effectLst>
                  <a:outerShdw blurRad="12700" dist="50800" dir="2700000" algn="tl" rotWithShape="0">
                    <a:schemeClr val="tx1"/>
                  </a:outerShdw>
                </a:effectLst>
              </a:rPr>
              <a:t>jashub</a:t>
            </a:r>
            <a:endParaRPr lang="en-US" sz="52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“a remnant shall return”</a:t>
            </a:r>
          </a:p>
        </p:txBody>
      </p:sp>
    </p:spTree>
    <p:extLst>
      <p:ext uri="{BB962C8B-B14F-4D97-AF65-F5344CB8AC3E}">
        <p14:creationId xmlns:p14="http://schemas.microsoft.com/office/powerpoint/2010/main" val="35602151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250"/>
                            </p:stCondLst>
                            <p:childTnLst>
                              <p:par>
                                <p:cTn id="11" presetID="22" presetClass="entr" presetSubtype="1" fill="hold" grpId="0" nodeType="after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7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7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440761"/>
            <a:ext cx="9143999" cy="3862596"/>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Will You Believe?</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“Shear-</a:t>
            </a:r>
            <a:r>
              <a:rPr lang="en-US" sz="6000" b="1" dirty="0" err="1" smtClean="0">
                <a:ln w="19050">
                  <a:solidFill>
                    <a:srgbClr val="002060"/>
                  </a:solidFill>
                  <a:prstDash val="solid"/>
                </a:ln>
                <a:solidFill>
                  <a:srgbClr val="FFFF00"/>
                </a:solidFill>
                <a:effectLst>
                  <a:outerShdw blurRad="12700" dist="50800" dir="2700000" algn="tl" rotWithShape="0">
                    <a:schemeClr val="tx1"/>
                  </a:outerShdw>
                </a:effectLst>
              </a:rPr>
              <a:t>jashub</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a:t>
            </a:r>
          </a:p>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 remnant will return”</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7:1 – 9</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8565784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was told to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the house of David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saying,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‘Syria's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forces are deployed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Ephraim. So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his heart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the heart of his people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were moved as the trees of the woods are moved with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wind.”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87701645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“Because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Syria, Ephraim, and the son of </a:t>
            </a:r>
            <a:r>
              <a:rPr lang="en-US" sz="4800" b="1" dirty="0" err="1">
                <a:ln w="19050">
                  <a:solidFill>
                    <a:srgbClr val="002060"/>
                  </a:solidFill>
                  <a:prstDash val="solid"/>
                </a:ln>
                <a:solidFill>
                  <a:schemeClr val="bg1"/>
                </a:solidFill>
                <a:effectLst>
                  <a:outerShdw blurRad="12700" dist="50800" dir="2700000" algn="tl" rotWithShape="0">
                    <a:schemeClr val="tx1"/>
                  </a:outerShdw>
                </a:effectLst>
              </a:rPr>
              <a:t>Remaliah</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have plotted evil against you, saying,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‘Let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us go up against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Judah</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and trouble it, and let us make a gap in its wall for ourselves, and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set a king over them</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the son of </a:t>
            </a:r>
            <a:r>
              <a:rPr lang="en-US" sz="4800" b="1" dirty="0" err="1">
                <a:ln w="19050">
                  <a:solidFill>
                    <a:srgbClr val="002060"/>
                  </a:solidFill>
                  <a:prstDash val="solid"/>
                </a:ln>
                <a:solidFill>
                  <a:schemeClr val="bg1"/>
                </a:solidFill>
                <a:effectLst>
                  <a:outerShdw blurRad="12700" dist="50800" dir="2700000" algn="tl" rotWithShape="0">
                    <a:schemeClr val="tx1"/>
                  </a:outerShdw>
                </a:effectLst>
              </a:rPr>
              <a:t>Tabel</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(7:5-6)</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3089640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22682"/>
          <a:stretch/>
        </p:blipFill>
        <p:spPr>
          <a:xfrm>
            <a:off x="1767693" y="1155218"/>
            <a:ext cx="5850948" cy="5397982"/>
          </a:xfrm>
          <a:prstGeom prst="rect">
            <a:avLst/>
          </a:prstGeom>
          <a:effectLst>
            <a:softEdge rad="38100"/>
          </a:effectLst>
        </p:spPr>
      </p:pic>
      <p:sp>
        <p:nvSpPr>
          <p:cNvPr id="8" name="Rectangle 7"/>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cxnSp>
        <p:nvCxnSpPr>
          <p:cNvPr id="12" name="Straight Arrow Connector 11"/>
          <p:cNvCxnSpPr/>
          <p:nvPr/>
        </p:nvCxnSpPr>
        <p:spPr>
          <a:xfrm flipH="1">
            <a:off x="4159045" y="2340077"/>
            <a:ext cx="1209368" cy="60960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991897" y="3618271"/>
            <a:ext cx="39329" cy="84557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159045" y="1539697"/>
            <a:ext cx="2596061" cy="2924148"/>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135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said to Isaiah, "Go out now to meet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Ahaz</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and Shear-</a:t>
            </a:r>
            <a:r>
              <a:rPr lang="en-US" sz="4800" b="1" dirty="0" err="1" smtClean="0">
                <a:ln w="19050">
                  <a:solidFill>
                    <a:srgbClr val="002060"/>
                  </a:solidFill>
                  <a:prstDash val="solid"/>
                </a:ln>
                <a:solidFill>
                  <a:schemeClr val="bg1"/>
                </a:solidFill>
                <a:effectLst>
                  <a:outerShdw blurRad="12700" dist="50800" dir="2700000" algn="tl" rotWithShape="0">
                    <a:schemeClr val="tx1"/>
                  </a:outerShdw>
                </a:effectLst>
              </a:rPr>
              <a:t>Jashub</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your son…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say to him</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'Take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heed, and be quiet; do not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fear" –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(7:3-4)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096162932"/>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104614"/>
            <a:ext cx="8852512" cy="5755422"/>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“Why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do the nations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rage, 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 people plot a vain thing?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kings of the earth set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themselves, 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 rulers take counsel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together, against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the LORD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and against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His Anointed</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saying, ‘Let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us break Their bonds in pieces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cast away Their cords from us</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958436855"/>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094715"/>
            <a:ext cx="8779671" cy="5047536"/>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who sits in the heavens shall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laugh; 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shall hold them in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derision. Then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He shall speak to them in His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wrath,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distress them in His deep displeasure: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Yet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I have set My King o</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n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My holy hill of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Zion</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(Psalm 2:1-6)</a:t>
            </a:r>
            <a:endParaRPr lang="en-US" sz="46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22522096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92953"/>
            <a:ext cx="9143999" cy="8956298"/>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Introduction:</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The Present and</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Future of God’s People</a:t>
            </a:r>
          </a:p>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1-5</a:t>
            </a:r>
          </a:p>
          <a:p>
            <a:pPr algn="ctr"/>
            <a:endParaRPr lang="en-US" sz="72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endParaRPr lang="en-US" sz="7200" b="1" dirty="0">
              <a:ln w="19050">
                <a:solidFill>
                  <a:srgbClr val="002060"/>
                </a:solidFill>
                <a:prstDash val="solid"/>
              </a:ln>
              <a:solidFill>
                <a:schemeClr val="bg1"/>
              </a:solidFill>
              <a:effectLst>
                <a:outerShdw blurRad="12700" dist="50800" dir="2700000" algn="tl" rotWithShape="0">
                  <a:schemeClr val="tx1"/>
                </a:outerShdw>
              </a:effectLst>
            </a:endParaRPr>
          </a:p>
          <a:p>
            <a:pPr algn="ctr"/>
            <a:endParaRPr lang="en-US" sz="72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6:1-7</a:t>
            </a: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4" name="Rectangle 13"/>
          <p:cNvSpPr/>
          <p:nvPr/>
        </p:nvSpPr>
        <p:spPr>
          <a:xfrm>
            <a:off x="1" y="5753314"/>
            <a:ext cx="91439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From “sinner” to “servant”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451283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5242562"/>
            <a:ext cx="8779671" cy="830997"/>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“established” “</a:t>
            </a:r>
            <a:r>
              <a:rPr lang="en-US" sz="4800" b="1" dirty="0" err="1" smtClean="0">
                <a:ln w="19050">
                  <a:solidFill>
                    <a:srgbClr val="002060"/>
                  </a:solidFill>
                  <a:prstDash val="solid"/>
                </a:ln>
                <a:solidFill>
                  <a:srgbClr val="FFFF00"/>
                </a:solidFill>
                <a:effectLst>
                  <a:outerShdw blurRad="12700" dist="50800" dir="2700000" algn="tl" rotWithShape="0">
                    <a:schemeClr val="tx1"/>
                  </a:outerShdw>
                </a:effectLst>
              </a:rPr>
              <a:t>aman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 protected</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77591" y="1218159"/>
            <a:ext cx="8779671"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“It shall not stand… Syria… and Ephraim will be broken, so that it will not be a people.” If you will not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believe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surely you shall not be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established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(7:7-9)</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95759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5242562"/>
            <a:ext cx="8779671" cy="830997"/>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“established” “</a:t>
            </a:r>
            <a:r>
              <a:rPr lang="en-US" sz="4800" b="1" dirty="0" err="1" smtClean="0">
                <a:ln w="19050">
                  <a:solidFill>
                    <a:srgbClr val="002060"/>
                  </a:solidFill>
                  <a:prstDash val="solid"/>
                </a:ln>
                <a:solidFill>
                  <a:srgbClr val="FFFF00"/>
                </a:solidFill>
                <a:effectLst>
                  <a:outerShdw blurRad="12700" dist="50800" dir="2700000" algn="tl" rotWithShape="0">
                    <a:schemeClr val="tx1"/>
                  </a:outerShdw>
                </a:effectLst>
              </a:rPr>
              <a:t>aman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 protected</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77591" y="1218159"/>
            <a:ext cx="8779671" cy="2985433"/>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don't believe me? If you want me to protect you, you must learn to believe what I say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(7:9)</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[TLB]</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71710801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77591" y="1156437"/>
            <a:ext cx="8779671" cy="3170099"/>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Ahaz has already established his faith in another,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the King of Assyria</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and has rejected and forsaken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the L</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ORD</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0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47474" y="4333225"/>
            <a:ext cx="3460731" cy="2219975"/>
          </a:xfrm>
          <a:prstGeom prst="rect">
            <a:avLst/>
          </a:prstGeom>
          <a:effectLst>
            <a:softEdge rad="127000"/>
          </a:effectLst>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2690" r="10175"/>
          <a:stretch/>
        </p:blipFill>
        <p:spPr>
          <a:xfrm>
            <a:off x="5182292" y="4240070"/>
            <a:ext cx="3428390" cy="2436574"/>
          </a:xfrm>
          <a:prstGeom prst="rect">
            <a:avLst/>
          </a:prstGeom>
          <a:effectLst>
            <a:softEdge rad="190500"/>
          </a:effectLst>
        </p:spPr>
      </p:pic>
    </p:spTree>
    <p:extLst>
      <p:ext uri="{BB962C8B-B14F-4D97-AF65-F5344CB8AC3E}">
        <p14:creationId xmlns:p14="http://schemas.microsoft.com/office/powerpoint/2010/main" val="2835085838"/>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77647"/>
            <a:ext cx="9143999" cy="2108269"/>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 is with Us</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7:10 – 8:10</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3460786"/>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“Believe </a:t>
            </a:r>
            <a:r>
              <a:rPr lang="en-US" sz="6600" b="1" dirty="0">
                <a:ln w="19050">
                  <a:solidFill>
                    <a:srgbClr val="002060"/>
                  </a:solidFill>
                  <a:prstDash val="solid"/>
                </a:ln>
                <a:solidFill>
                  <a:schemeClr val="bg1"/>
                </a:solidFill>
                <a:effectLst>
                  <a:outerShdw blurRad="12700" dist="50800" dir="2700000" algn="tl" rotWithShape="0">
                    <a:schemeClr val="tx1"/>
                  </a:outerShdw>
                </a:effectLst>
              </a:rPr>
              <a:t>I</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 or Not”</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398566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250"/>
                            </p:stCondLst>
                            <p:childTnLst>
                              <p:par>
                                <p:cTn id="11" presetID="55" presetClass="entr" presetSubtype="0" fill="hold" grpId="0" nodeType="after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67814"/>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 is with Us</a:t>
            </a: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540229" y="2462307"/>
            <a:ext cx="3326407" cy="1661993"/>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Immanuel</a:t>
            </a:r>
          </a:p>
          <a:p>
            <a:pPr algn="ct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(7:10-17)</a:t>
            </a:r>
          </a:p>
        </p:txBody>
      </p:sp>
      <p:sp>
        <p:nvSpPr>
          <p:cNvPr id="8" name="Rectangle 7"/>
          <p:cNvSpPr/>
          <p:nvPr/>
        </p:nvSpPr>
        <p:spPr>
          <a:xfrm>
            <a:off x="4853970" y="2382645"/>
            <a:ext cx="4249573" cy="1569660"/>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Maher-</a:t>
            </a:r>
            <a:r>
              <a:rPr lang="en-US" sz="4800" b="1" dirty="0" err="1" smtClean="0">
                <a:ln w="19050">
                  <a:solidFill>
                    <a:srgbClr val="002060"/>
                  </a:solidFill>
                  <a:prstDash val="solid"/>
                </a:ln>
                <a:solidFill>
                  <a:schemeClr val="bg1"/>
                </a:solidFill>
                <a:effectLst>
                  <a:outerShdw blurRad="12700" dist="50800" dir="2700000" algn="tl" rotWithShape="0">
                    <a:schemeClr val="tx1"/>
                  </a:outerShdw>
                </a:effectLst>
              </a:rPr>
              <a:t>shalal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-hash-</a:t>
            </a:r>
            <a:r>
              <a:rPr lang="en-US" sz="4800" b="1" dirty="0" err="1" smtClean="0">
                <a:ln w="19050">
                  <a:solidFill>
                    <a:srgbClr val="002060"/>
                  </a:solidFill>
                  <a:prstDash val="solid"/>
                </a:ln>
                <a:solidFill>
                  <a:schemeClr val="bg1"/>
                </a:solidFill>
                <a:effectLst>
                  <a:outerShdw blurRad="12700" dist="50800" dir="2700000" algn="tl" rotWithShape="0">
                    <a:schemeClr val="tx1"/>
                  </a:outerShdw>
                </a:effectLst>
              </a:rPr>
              <a:t>baz</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(8:1-4)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a:t>
            </a:r>
            <a:endParaRPr lang="en-US" sz="54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241595" y="4284691"/>
            <a:ext cx="3971166" cy="2431435"/>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Assyria</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“like a razor”</a:t>
            </a:r>
          </a:p>
          <a:p>
            <a:pPr algn="ct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(7:18-25)</a:t>
            </a:r>
          </a:p>
        </p:txBody>
      </p:sp>
      <p:sp>
        <p:nvSpPr>
          <p:cNvPr id="14" name="Rectangle 13"/>
          <p:cNvSpPr/>
          <p:nvPr/>
        </p:nvSpPr>
        <p:spPr>
          <a:xfrm>
            <a:off x="4914356" y="4284691"/>
            <a:ext cx="4001043" cy="2431435"/>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Assyria</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“like a flood”</a:t>
            </a:r>
          </a:p>
          <a:p>
            <a:pPr algn="ct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(8:5-10)</a:t>
            </a:r>
          </a:p>
        </p:txBody>
      </p:sp>
      <p:sp>
        <p:nvSpPr>
          <p:cNvPr id="15" name="Rectangle 14"/>
          <p:cNvSpPr/>
          <p:nvPr/>
        </p:nvSpPr>
        <p:spPr>
          <a:xfrm>
            <a:off x="4012969" y="2210916"/>
            <a:ext cx="841001" cy="1323439"/>
          </a:xfrm>
          <a:prstGeom prst="rect">
            <a:avLst/>
          </a:prstGeom>
          <a:noFill/>
          <a:effectLst>
            <a:softEdge rad="127000"/>
          </a:effectLst>
        </p:spPr>
        <p:txBody>
          <a:bodyPr wrap="square" lIns="91440" tIns="45720" rIns="91440" bIns="45720">
            <a:spAutoFit/>
          </a:bodyPr>
          <a:lstStyle/>
          <a:p>
            <a:pPr algn="ctr"/>
            <a:r>
              <a:rPr lang="en-US" sz="8000" b="1" dirty="0" smtClean="0">
                <a:ln w="19050">
                  <a:solidFill>
                    <a:srgbClr val="002060"/>
                  </a:solidFill>
                  <a:prstDash val="solid"/>
                </a:ln>
                <a:solidFill>
                  <a:srgbClr val="FFFF00"/>
                </a:solidFill>
                <a:effectLst>
                  <a:outerShdw blurRad="12700" dist="50800" dir="2700000" algn="tl" rotWithShape="0">
                    <a:schemeClr val="tx1"/>
                  </a:outerShdw>
                </a:effectLst>
              </a:rPr>
              <a:t>=</a:t>
            </a:r>
          </a:p>
        </p:txBody>
      </p:sp>
      <p:sp>
        <p:nvSpPr>
          <p:cNvPr id="16" name="Rectangle 15"/>
          <p:cNvSpPr/>
          <p:nvPr/>
        </p:nvSpPr>
        <p:spPr>
          <a:xfrm>
            <a:off x="4035537" y="4107457"/>
            <a:ext cx="841001" cy="1323439"/>
          </a:xfrm>
          <a:prstGeom prst="rect">
            <a:avLst/>
          </a:prstGeom>
          <a:noFill/>
          <a:effectLst>
            <a:softEdge rad="127000"/>
          </a:effectLst>
        </p:spPr>
        <p:txBody>
          <a:bodyPr wrap="square" lIns="91440" tIns="45720" rIns="91440" bIns="45720">
            <a:spAutoFit/>
          </a:bodyPr>
          <a:lstStyle/>
          <a:p>
            <a:pPr algn="ctr"/>
            <a:r>
              <a:rPr lang="en-US" sz="8000" b="1" dirty="0" smtClean="0">
                <a:ln w="19050">
                  <a:solidFill>
                    <a:srgbClr val="002060"/>
                  </a:solidFill>
                  <a:prstDash val="solid"/>
                </a:ln>
                <a:solidFill>
                  <a:srgbClr val="FFFF00"/>
                </a:solidFill>
                <a:effectLst>
                  <a:outerShdw blurRad="12700" dist="50800" dir="2700000" algn="tl" rotWithShape="0">
                    <a:schemeClr val="tx1"/>
                  </a:outerShdw>
                </a:effectLst>
              </a:rPr>
              <a:t>=</a:t>
            </a:r>
          </a:p>
        </p:txBody>
      </p:sp>
      <p:sp>
        <p:nvSpPr>
          <p:cNvPr id="18" name="Rectangle 17"/>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2029968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77647"/>
            <a:ext cx="9143999" cy="2108269"/>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Sign of Immanuel</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7:10 – 17</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4" name="Picture 2"/>
          <p:cNvPicPr>
            <a:picLocks noChangeAspect="1" noChangeArrowheads="1"/>
          </p:cNvPicPr>
          <p:nvPr/>
        </p:nvPicPr>
        <p:blipFill>
          <a:blip r:embed="rId5" cstate="print"/>
          <a:srcRect/>
          <a:stretch>
            <a:fillRect/>
          </a:stretch>
        </p:blipFill>
        <p:spPr bwMode="auto">
          <a:xfrm>
            <a:off x="3179695" y="3509360"/>
            <a:ext cx="2470279" cy="2870444"/>
          </a:xfrm>
          <a:prstGeom prst="rect">
            <a:avLst/>
          </a:prstGeom>
          <a:ln>
            <a:noFill/>
          </a:ln>
          <a:effectLst>
            <a:outerShdw blurRad="292100" dist="139700" dir="2700000" algn="tl" rotWithShape="0">
              <a:schemeClr val="bg1">
                <a:alpha val="80000"/>
              </a:schemeClr>
            </a:outerShdw>
          </a:effectLst>
        </p:spPr>
      </p:pic>
      <p:pic>
        <p:nvPicPr>
          <p:cNvPr id="15" name="Picture 2" descr="C:\Users\Owner\AppData\Local\Microsoft\Windows\Temporary Internet Files\Low\Content.IE5\TEVNOI6O\j0436345[1].png"/>
          <p:cNvPicPr>
            <a:picLocks noChangeAspect="1" noChangeArrowheads="1"/>
          </p:cNvPicPr>
          <p:nvPr/>
        </p:nvPicPr>
        <p:blipFill>
          <a:blip r:embed="rId6" cstate="print"/>
          <a:srcRect/>
          <a:stretch>
            <a:fillRect/>
          </a:stretch>
        </p:blipFill>
        <p:spPr bwMode="auto">
          <a:xfrm flipH="1">
            <a:off x="6322142" y="3964106"/>
            <a:ext cx="2126527" cy="2305872"/>
          </a:xfrm>
          <a:prstGeom prst="rect">
            <a:avLst/>
          </a:prstGeom>
          <a:ln>
            <a:noFill/>
          </a:ln>
          <a:effectLst>
            <a:outerShdw blurRad="292100" dist="139700" dir="2700000" algn="tl" rotWithShape="0">
              <a:schemeClr val="bg1">
                <a:alpha val="84000"/>
              </a:schemeClr>
            </a:outerShdw>
          </a:effectLst>
        </p:spPr>
      </p:pic>
      <p:pic>
        <p:nvPicPr>
          <p:cNvPr id="16" name="Picture 15"/>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85022" y="4146642"/>
            <a:ext cx="2274826" cy="2233162"/>
          </a:xfrm>
          <a:prstGeom prst="rect">
            <a:avLst/>
          </a:prstGeom>
          <a:effectLst>
            <a:softEdge rad="241300"/>
          </a:effectLst>
        </p:spPr>
      </p:pic>
    </p:spTree>
    <p:extLst>
      <p:ext uri="{BB962C8B-B14F-4D97-AF65-F5344CB8AC3E}">
        <p14:creationId xmlns:p14="http://schemas.microsoft.com/office/powerpoint/2010/main" val="24580422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250"/>
                            </p:stCondLst>
                            <p:childTnLst>
                              <p:par>
                                <p:cTn id="11" presetID="16" presetClass="entr" presetSubtype="37"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750"/>
                                        <p:tgtEl>
                                          <p:spTgt spid="14"/>
                                        </p:tgtEl>
                                      </p:cBhvr>
                                    </p:animEffect>
                                  </p:childTnLst>
                                </p:cTn>
                              </p:par>
                            </p:childTnLst>
                          </p:cTn>
                        </p:par>
                        <p:par>
                          <p:cTn id="14" fill="hold">
                            <p:stCondLst>
                              <p:cond delay="2500"/>
                            </p:stCondLst>
                            <p:childTnLst>
                              <p:par>
                                <p:cTn id="15" presetID="10" presetClass="entr" presetSubtype="0" fill="hold" nodeType="afterEffect">
                                  <p:stCondLst>
                                    <p:cond delay="25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childTnLst>
                                </p:cTn>
                              </p:par>
                              <p:par>
                                <p:cTn id="18" presetID="10" presetClass="entr" presetSubtype="0"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8031" y="1276651"/>
            <a:ext cx="8847938" cy="3939540"/>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“Moreover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spoke again to Ahaz, saying,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‘Ask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a sign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for yourself from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your God; ask it either in the depth or in the height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above.”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(7:10-11)</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660765" y="5398107"/>
            <a:ext cx="5813323" cy="1015663"/>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 sign”</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“evidence”</a:t>
            </a:r>
            <a:endParaRPr lang="en-US" sz="50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0874517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8031" y="1276651"/>
            <a:ext cx="8847938"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in that day I will set apart the land of Goshen, in which My people dwell, that no swarms of flies shall be there, in order that you may know that I am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in the midst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of the land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(Exodus 8:22-23)</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06769750"/>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3458" y="1094715"/>
            <a:ext cx="8847938" cy="5632311"/>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“When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your days are fulfilled and you rest with your fathers, I will set up your seed after you</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My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mercy shall not depart from him, as I took it from Saul, whom I removed from before you. 16 And your house and your kingdom shall be established forever before you. Your throne shall be established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forever”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000" b="1" dirty="0">
                <a:ln w="19050">
                  <a:solidFill>
                    <a:srgbClr val="002060"/>
                  </a:solidFill>
                  <a:prstDash val="solid"/>
                </a:ln>
                <a:solidFill>
                  <a:srgbClr val="FFFF00"/>
                </a:solidFill>
                <a:effectLst>
                  <a:outerShdw blurRad="12700" dist="50800" dir="2700000" algn="tl" rotWithShape="0">
                    <a:schemeClr val="tx1"/>
                  </a:outerShdw>
                </a:effectLst>
              </a:rPr>
              <a:t>2 Sam 7:12</a:t>
            </a:r>
            <a:r>
              <a:rPr lang="en-US" sz="4000" b="1" dirty="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5426399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60824" y="1699439"/>
            <a:ext cx="4948083" cy="3170099"/>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Ahaz said,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will not ask, nor will I test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(7:12)</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239" y="1582718"/>
            <a:ext cx="3404151" cy="4553052"/>
          </a:xfrm>
          <a:prstGeom prst="rect">
            <a:avLst/>
          </a:prstGeom>
          <a:effectLst>
            <a:softEdge rad="127000"/>
          </a:effectLst>
        </p:spPr>
      </p:pic>
    </p:spTree>
    <p:extLst>
      <p:ext uri="{BB962C8B-B14F-4D97-AF65-F5344CB8AC3E}">
        <p14:creationId xmlns:p14="http://schemas.microsoft.com/office/powerpoint/2010/main" val="39100247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1" name="Rectangle 10"/>
          <p:cNvSpPr/>
          <p:nvPr/>
        </p:nvSpPr>
        <p:spPr>
          <a:xfrm>
            <a:off x="352716" y="1285287"/>
            <a:ext cx="8438569" cy="2308324"/>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A Call to Servanthood</a:t>
            </a:r>
          </a:p>
          <a:p>
            <a:pPr algn="ctr"/>
            <a:r>
              <a:rPr lang="en-US" sz="7200" b="1" dirty="0">
                <a:ln w="19050">
                  <a:solidFill>
                    <a:srgbClr val="002060"/>
                  </a:solidFill>
                  <a:prstDash val="solid"/>
                </a:ln>
                <a:solidFill>
                  <a:srgbClr val="FFFF00"/>
                </a:solidFill>
                <a:effectLst>
                  <a:outerShdw blurRad="12700" dist="50800" dir="2700000" algn="tl" rotWithShape="0">
                    <a:schemeClr val="tx1"/>
                  </a:outerShdw>
                </a:effectLst>
              </a:rPr>
              <a:t>6</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6" name="Rectangle 15"/>
          <p:cNvSpPr/>
          <p:nvPr/>
        </p:nvSpPr>
        <p:spPr>
          <a:xfrm>
            <a:off x="-9145" y="3455605"/>
            <a:ext cx="91439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From “sinner” to “servant”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7" name="Rectangle 16"/>
          <p:cNvSpPr/>
          <p:nvPr/>
        </p:nvSpPr>
        <p:spPr>
          <a:xfrm>
            <a:off x="95831" y="4502379"/>
            <a:ext cx="91439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From “unclean” to “clean”</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8" name="Rectangle 17"/>
          <p:cNvSpPr/>
          <p:nvPr/>
        </p:nvSpPr>
        <p:spPr>
          <a:xfrm>
            <a:off x="1" y="5629870"/>
            <a:ext cx="91439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From “zero” to “greatness”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990405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75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75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3170099"/>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some of the scribes and Pharisees answered, saying, "Teacher, we want to see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a sign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from You</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(Matt. 12:38)</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16356165"/>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the multitudes were amazed and said,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‘Could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this be the Son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David?’ Now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when the Pharisees heard it they said,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‘This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fellow does not cast out demons except by Beelzebub, the ruler of the demons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(Matt. 12:23-24)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379274841"/>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3939540"/>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Pharisees and Sadducees came, and testing Him asked that He would show them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a sign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from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heaven.”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(Matt. 16:1-2)</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49899548"/>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 said,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‘Hear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now, O house of David! Is it a small thing for you to weary men, but will you weary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my God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also?”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(7:13)</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3387249"/>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Lord Himself will give you a sign: Behold, the virgin shall conceive and bear a Son, and shall call His name Immanuel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(7:14)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01353351"/>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218159"/>
            <a:ext cx="877967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virgin</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almah</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77591" y="2264913"/>
            <a:ext cx="8779671" cy="3139321"/>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4800" b="1" dirty="0">
                <a:ln w="6350">
                  <a:solidFill>
                    <a:srgbClr val="002060"/>
                  </a:solidFill>
                </a:ln>
                <a:solidFill>
                  <a:schemeClr val="bg1"/>
                </a:solidFill>
                <a:effectLst>
                  <a:outerShdw blurRad="50800" dist="50800" dir="18900000" algn="bl" rotWithShape="0">
                    <a:prstClr val="black"/>
                  </a:outerShdw>
                </a:effectLst>
              </a:rPr>
              <a:t>“a young woman</a:t>
            </a:r>
          </a:p>
          <a:p>
            <a:pPr marR="36576" lvl="0" algn="ctr">
              <a:lnSpc>
                <a:spcPct val="90000"/>
              </a:lnSpc>
              <a:buClr>
                <a:srgbClr val="FFFF00"/>
              </a:buClr>
              <a:buSzPct val="80000"/>
            </a:pPr>
            <a:r>
              <a:rPr lang="en-US" sz="4800" b="1" dirty="0">
                <a:ln w="6350">
                  <a:solidFill>
                    <a:srgbClr val="002060"/>
                  </a:solidFill>
                </a:ln>
                <a:solidFill>
                  <a:schemeClr val="bg1"/>
                </a:solidFill>
                <a:effectLst>
                  <a:outerShdw blurRad="50800" dist="50800" dir="18900000" algn="bl" rotWithShape="0">
                    <a:prstClr val="black"/>
                  </a:outerShdw>
                </a:effectLst>
              </a:rPr>
              <a:t>of marriageable age”</a:t>
            </a:r>
          </a:p>
          <a:p>
            <a:pPr marR="36576" lvl="0" algn="ctr">
              <a:lnSpc>
                <a:spcPct val="90000"/>
              </a:lnSpc>
              <a:buClr>
                <a:srgbClr val="FFFF00"/>
              </a:buClr>
              <a:buSzPct val="80000"/>
            </a:pPr>
            <a:endParaRPr lang="en-US" sz="2800" b="1" dirty="0">
              <a:ln w="6350">
                <a:solidFill>
                  <a:srgbClr val="002060"/>
                </a:solidFill>
              </a:ln>
              <a:solidFill>
                <a:schemeClr val="bg1"/>
              </a:solidFill>
              <a:effectLst>
                <a:outerShdw blurRad="50800" dist="50800" dir="18900000" algn="bl" rotWithShape="0">
                  <a:prstClr val="black"/>
                </a:outerShdw>
              </a:effectLst>
            </a:endParaRPr>
          </a:p>
          <a:p>
            <a:pPr marR="36576" lvl="0" algn="ctr">
              <a:lnSpc>
                <a:spcPct val="90000"/>
              </a:lnSpc>
              <a:buClr>
                <a:srgbClr val="FFFF00"/>
              </a:buClr>
              <a:buSzPct val="80000"/>
            </a:pPr>
            <a:r>
              <a:rPr lang="en-US" sz="4800" b="1" dirty="0">
                <a:ln w="6350">
                  <a:solidFill>
                    <a:srgbClr val="002060"/>
                  </a:solidFill>
                </a:ln>
                <a:solidFill>
                  <a:schemeClr val="bg1"/>
                </a:solidFill>
                <a:effectLst>
                  <a:outerShdw blurRad="50800" dist="50800" dir="18900000" algn="bl" rotWithShape="0">
                    <a:prstClr val="black"/>
                  </a:outerShdw>
                </a:effectLst>
              </a:rPr>
              <a:t>“a sexually mature,</a:t>
            </a:r>
          </a:p>
          <a:p>
            <a:pPr marR="36576" lvl="0" algn="ctr">
              <a:lnSpc>
                <a:spcPct val="90000"/>
              </a:lnSpc>
              <a:buClr>
                <a:srgbClr val="FFFF00"/>
              </a:buClr>
              <a:buSzPct val="80000"/>
            </a:pPr>
            <a:r>
              <a:rPr lang="en-US" sz="4800" b="1" dirty="0">
                <a:ln w="6350">
                  <a:solidFill>
                    <a:srgbClr val="002060"/>
                  </a:solidFill>
                </a:ln>
                <a:solidFill>
                  <a:schemeClr val="bg1"/>
                </a:solidFill>
                <a:effectLst>
                  <a:outerShdw blurRad="50800" dist="50800" dir="18900000" algn="bl" rotWithShape="0">
                    <a:prstClr val="black"/>
                  </a:outerShdw>
                </a:effectLst>
              </a:rPr>
              <a:t>but unmarried, young woman”</a:t>
            </a:r>
          </a:p>
        </p:txBody>
      </p:sp>
    </p:spTree>
    <p:extLst>
      <p:ext uri="{BB962C8B-B14F-4D97-AF65-F5344CB8AC3E}">
        <p14:creationId xmlns:p14="http://schemas.microsoft.com/office/powerpoint/2010/main" val="3355755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42"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218159"/>
            <a:ext cx="877967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virgin</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almah</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77590" y="2363236"/>
            <a:ext cx="8779671" cy="4358116"/>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5400" b="1" dirty="0" smtClean="0">
                <a:ln w="6350">
                  <a:solidFill>
                    <a:srgbClr val="002060"/>
                  </a:solidFill>
                </a:ln>
                <a:solidFill>
                  <a:schemeClr val="bg1"/>
                </a:solidFill>
                <a:effectLst>
                  <a:outerShdw blurRad="50800" dist="50800" dir="18900000" algn="bl" rotWithShape="0">
                    <a:prstClr val="black"/>
                  </a:outerShdw>
                </a:effectLst>
              </a:rPr>
              <a:t>Ahaz’s Wife – Hezekiah</a:t>
            </a:r>
            <a:endParaRPr lang="en-US" sz="5400" b="1" dirty="0">
              <a:ln w="6350">
                <a:solidFill>
                  <a:srgbClr val="002060"/>
                </a:solidFill>
              </a:ln>
              <a:solidFill>
                <a:schemeClr val="bg1"/>
              </a:solidFill>
              <a:effectLst>
                <a:outerShdw blurRad="50800" dist="50800" dir="18900000" algn="bl" rotWithShape="0">
                  <a:prstClr val="black"/>
                </a:outerShdw>
              </a:effectLst>
            </a:endParaRPr>
          </a:p>
          <a:p>
            <a:pPr marR="36576" lvl="0" algn="ctr">
              <a:lnSpc>
                <a:spcPct val="90000"/>
              </a:lnSpc>
              <a:buClr>
                <a:srgbClr val="FFFF00"/>
              </a:buClr>
              <a:buSzPct val="80000"/>
            </a:pPr>
            <a:endParaRPr lang="en-US" sz="2800" b="1" dirty="0">
              <a:ln w="6350">
                <a:solidFill>
                  <a:srgbClr val="002060"/>
                </a:solidFill>
              </a:ln>
              <a:solidFill>
                <a:schemeClr val="bg1"/>
              </a:solidFill>
              <a:effectLst>
                <a:outerShdw blurRad="50800" dist="50800" dir="18900000" algn="bl" rotWithShape="0">
                  <a:prstClr val="black"/>
                </a:outerShdw>
              </a:effectLst>
            </a:endParaRPr>
          </a:p>
          <a:p>
            <a:pPr marR="36576" lvl="0" algn="ctr">
              <a:lnSpc>
                <a:spcPct val="90000"/>
              </a:lnSpc>
              <a:buClr>
                <a:srgbClr val="FFFF00"/>
              </a:buClr>
              <a:buSzPct val="80000"/>
            </a:pPr>
            <a:r>
              <a:rPr lang="en-US" sz="5400" b="1" dirty="0" smtClean="0">
                <a:ln w="6350">
                  <a:solidFill>
                    <a:srgbClr val="002060"/>
                  </a:solidFill>
                </a:ln>
                <a:solidFill>
                  <a:schemeClr val="bg1"/>
                </a:solidFill>
                <a:effectLst>
                  <a:outerShdw blurRad="50800" dist="50800" dir="18900000" algn="bl" rotWithShape="0">
                    <a:prstClr val="black"/>
                  </a:outerShdw>
                </a:effectLst>
              </a:rPr>
              <a:t>Isaiah’s Second Wife </a:t>
            </a:r>
          </a:p>
          <a:p>
            <a:pPr marR="36576" lvl="0" algn="ctr">
              <a:lnSpc>
                <a:spcPct val="90000"/>
              </a:lnSpc>
              <a:buClr>
                <a:srgbClr val="FFFF00"/>
              </a:buClr>
              <a:buSzPct val="80000"/>
            </a:pPr>
            <a:endParaRPr lang="en-US" sz="3200" b="1" dirty="0">
              <a:ln w="6350">
                <a:solidFill>
                  <a:srgbClr val="002060"/>
                </a:solidFill>
              </a:ln>
              <a:solidFill>
                <a:schemeClr val="bg1"/>
              </a:solidFill>
              <a:effectLst>
                <a:outerShdw blurRad="50800" dist="50800" dir="18900000" algn="bl" rotWithShape="0">
                  <a:prstClr val="black"/>
                </a:outerShdw>
              </a:effectLst>
            </a:endParaRPr>
          </a:p>
          <a:p>
            <a:pPr marR="36576" lvl="0" algn="ctr">
              <a:lnSpc>
                <a:spcPct val="90000"/>
              </a:lnSpc>
              <a:buClr>
                <a:srgbClr val="FFFF00"/>
              </a:buClr>
              <a:buSzPct val="80000"/>
            </a:pPr>
            <a:r>
              <a:rPr lang="en-US" sz="5400" b="1" dirty="0" smtClean="0">
                <a:ln w="6350">
                  <a:solidFill>
                    <a:srgbClr val="002060"/>
                  </a:solidFill>
                </a:ln>
                <a:solidFill>
                  <a:schemeClr val="bg1"/>
                </a:solidFill>
                <a:effectLst>
                  <a:outerShdw blurRad="50800" dist="50800" dir="18900000" algn="bl" rotWithShape="0">
                    <a:prstClr val="black"/>
                  </a:outerShdw>
                </a:effectLst>
              </a:rPr>
              <a:t>Isaiah’s First Wife</a:t>
            </a:r>
          </a:p>
          <a:p>
            <a:pPr marR="36576" lvl="0" algn="ctr">
              <a:lnSpc>
                <a:spcPct val="90000"/>
              </a:lnSpc>
              <a:buClr>
                <a:srgbClr val="FFFF00"/>
              </a:buClr>
              <a:buSzPct val="80000"/>
            </a:pPr>
            <a:endParaRPr lang="en-US" sz="3200" b="1" dirty="0">
              <a:ln w="6350">
                <a:solidFill>
                  <a:srgbClr val="002060"/>
                </a:solidFill>
              </a:ln>
              <a:solidFill>
                <a:schemeClr val="bg1"/>
              </a:solidFill>
              <a:effectLst>
                <a:outerShdw blurRad="50800" dist="50800" dir="18900000" algn="bl" rotWithShape="0">
                  <a:prstClr val="black"/>
                </a:outerShdw>
              </a:effectLst>
            </a:endParaRPr>
          </a:p>
          <a:p>
            <a:pPr marR="36576" lvl="0" algn="ctr">
              <a:lnSpc>
                <a:spcPct val="90000"/>
              </a:lnSpc>
              <a:buClr>
                <a:srgbClr val="FFFF00"/>
              </a:buClr>
              <a:buSzPct val="80000"/>
            </a:pPr>
            <a:r>
              <a:rPr lang="en-US" sz="5400" b="1" dirty="0" smtClean="0">
                <a:ln w="6350">
                  <a:solidFill>
                    <a:srgbClr val="002060"/>
                  </a:solidFill>
                </a:ln>
                <a:solidFill>
                  <a:schemeClr val="bg1"/>
                </a:solidFill>
                <a:effectLst>
                  <a:outerShdw blurRad="50800" dist="50800" dir="18900000" algn="bl" rotWithShape="0">
                    <a:prstClr val="black"/>
                  </a:outerShdw>
                </a:effectLst>
              </a:rPr>
              <a:t>Mary</a:t>
            </a:r>
          </a:p>
        </p:txBody>
      </p:sp>
    </p:spTree>
    <p:extLst>
      <p:ext uri="{BB962C8B-B14F-4D97-AF65-F5344CB8AC3E}">
        <p14:creationId xmlns:p14="http://schemas.microsoft.com/office/powerpoint/2010/main" val="1569724362"/>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106584"/>
            <a:ext cx="8779671" cy="5632311"/>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“So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all this was done that it might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be fulfilled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which was spoken by the Lord through the prophet, saying: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‘Behold</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the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virgin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shall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be with child, and bear a Son, and they shall call His name Immanuel," which is translated,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‘God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with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us’.”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(Matt. 1:22-23)</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76476779"/>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9145" y="1373177"/>
            <a:ext cx="9144000" cy="609600"/>
          </a:xfrm>
        </p:spPr>
        <p:txBody>
          <a:bodyPr>
            <a:noAutofit/>
          </a:bodyPr>
          <a:lstStyle/>
          <a:p>
            <a:pPr algn="ct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A Short and Long Term Fulfillment</a:t>
            </a:r>
            <a:endParaRPr lang="en-US" sz="4800" b="1" dirty="0">
              <a:ln w="6350">
                <a:solidFill>
                  <a:srgbClr val="002060"/>
                </a:solidFill>
              </a:ln>
              <a:solidFill>
                <a:schemeClr val="bg1"/>
              </a:solidFill>
              <a:effectLst>
                <a:outerShdw blurRad="50800" dist="50800" dir="18900000" algn="bl" rotWithShape="0">
                  <a:prstClr val="black"/>
                </a:outerShdw>
              </a:effectLst>
            </a:endParaRPr>
          </a:p>
        </p:txBody>
      </p:sp>
      <p:pic>
        <p:nvPicPr>
          <p:cNvPr id="1028" name="Picture 4"/>
          <p:cNvPicPr>
            <a:picLocks noChangeAspect="1" noChangeArrowheads="1"/>
          </p:cNvPicPr>
          <p:nvPr/>
        </p:nvPicPr>
        <p:blipFill>
          <a:blip r:embed="rId3" cstate="print"/>
          <a:srcRect/>
          <a:stretch>
            <a:fillRect/>
          </a:stretch>
        </p:blipFill>
        <p:spPr bwMode="auto">
          <a:xfrm>
            <a:off x="533400" y="4876800"/>
            <a:ext cx="858771" cy="1828800"/>
          </a:xfrm>
          <a:prstGeom prst="rect">
            <a:avLst/>
          </a:prstGeom>
          <a:ln>
            <a:noFill/>
          </a:ln>
          <a:effectLst>
            <a:outerShdw blurRad="292100" dist="139700" dir="2700000" algn="tl" rotWithShape="0">
              <a:schemeClr val="bg1"/>
            </a:outerShdw>
          </a:effectLst>
        </p:spPr>
      </p:pic>
      <p:pic>
        <p:nvPicPr>
          <p:cNvPr id="21" name="Picture 6"/>
          <p:cNvPicPr>
            <a:picLocks noChangeAspect="1" noChangeArrowheads="1"/>
          </p:cNvPicPr>
          <p:nvPr/>
        </p:nvPicPr>
        <p:blipFill>
          <a:blip r:embed="rId4" cstate="print"/>
          <a:srcRect l="3494" r="10723"/>
          <a:stretch>
            <a:fillRect/>
          </a:stretch>
        </p:blipFill>
        <p:spPr bwMode="auto">
          <a:xfrm>
            <a:off x="4876800" y="2667000"/>
            <a:ext cx="4267200" cy="3665855"/>
          </a:xfrm>
          <a:prstGeom prst="rect">
            <a:avLst/>
          </a:prstGeom>
          <a:noFill/>
          <a:ln w="9525">
            <a:noFill/>
            <a:miter lim="800000"/>
            <a:headEnd/>
            <a:tailEnd/>
          </a:ln>
          <a:effectLst>
            <a:softEdge rad="63500"/>
          </a:effectLst>
        </p:spPr>
      </p:pic>
      <p:pic>
        <p:nvPicPr>
          <p:cNvPr id="1030" name="Picture 6"/>
          <p:cNvPicPr>
            <a:picLocks noChangeAspect="1" noChangeArrowheads="1"/>
          </p:cNvPicPr>
          <p:nvPr/>
        </p:nvPicPr>
        <p:blipFill>
          <a:blip r:embed="rId4" cstate="print"/>
          <a:srcRect r="14775"/>
          <a:stretch>
            <a:fillRect/>
          </a:stretch>
        </p:blipFill>
        <p:spPr bwMode="auto">
          <a:xfrm>
            <a:off x="1905000" y="3657600"/>
            <a:ext cx="3994150" cy="2819400"/>
          </a:xfrm>
          <a:prstGeom prst="rect">
            <a:avLst/>
          </a:prstGeom>
          <a:noFill/>
          <a:ln w="9525">
            <a:noFill/>
            <a:miter lim="800000"/>
            <a:headEnd/>
            <a:tailEnd/>
          </a:ln>
          <a:effectLst>
            <a:softEdge rad="63500"/>
          </a:effectLst>
        </p:spPr>
      </p:pic>
      <p:cxnSp>
        <p:nvCxnSpPr>
          <p:cNvPr id="18" name="Straight Connector 17"/>
          <p:cNvCxnSpPr/>
          <p:nvPr/>
        </p:nvCxnSpPr>
        <p:spPr>
          <a:xfrm flipV="1">
            <a:off x="1143000" y="2286000"/>
            <a:ext cx="6934200" cy="26670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3048000" y="4648200"/>
            <a:ext cx="3124200" cy="914400"/>
          </a:xfrm>
          <a:prstGeom prst="rect">
            <a:avLst/>
          </a:prstGeom>
        </p:spPr>
        <p:txBody>
          <a:bodyPr vert="horz" anchor="t">
            <a:noAutofit/>
          </a:bodyPr>
          <a:lstStyle/>
          <a:p>
            <a:pPr marR="36576" algn="ctr">
              <a:lnSpc>
                <a:spcPct val="90000"/>
              </a:lnSpc>
              <a:buClr>
                <a:srgbClr val="FFFF00"/>
              </a:buClr>
              <a:buSzPct val="80000"/>
            </a:pPr>
            <a:r>
              <a:rPr lang="en-US" sz="6000" b="1" dirty="0" smtClean="0">
                <a:ln w="6350">
                  <a:solidFill>
                    <a:srgbClr val="002060"/>
                  </a:solidFill>
                </a:ln>
                <a:solidFill>
                  <a:srgbClr val="FFFF00"/>
                </a:solidFill>
                <a:effectLst>
                  <a:outerShdw blurRad="50800" dist="50800" dir="18900000" algn="bl" rotWithShape="0">
                    <a:prstClr val="black"/>
                  </a:outerShdw>
                </a:effectLst>
              </a:rPr>
              <a:t>729</a:t>
            </a:r>
            <a:r>
              <a:rPr lang="en-US" sz="5400" b="1" dirty="0" smtClean="0">
                <a:ln w="6350">
                  <a:solidFill>
                    <a:srgbClr val="002060"/>
                  </a:solidFill>
                </a:ln>
                <a:solidFill>
                  <a:srgbClr val="FFFF00"/>
                </a:solidFill>
                <a:effectLst>
                  <a:outerShdw blurRad="50800" dist="50800" dir="18900000" algn="bl" rotWithShape="0">
                    <a:prstClr val="black"/>
                  </a:outerShdw>
                </a:effectLst>
              </a:rPr>
              <a:t> BC</a:t>
            </a:r>
          </a:p>
        </p:txBody>
      </p:sp>
      <p:sp>
        <p:nvSpPr>
          <p:cNvPr id="13" name="Subtitle 2"/>
          <p:cNvSpPr txBox="1">
            <a:spLocks/>
          </p:cNvSpPr>
          <p:nvPr/>
        </p:nvSpPr>
        <p:spPr>
          <a:xfrm>
            <a:off x="5899150" y="3657600"/>
            <a:ext cx="3016250" cy="914400"/>
          </a:xfrm>
          <a:prstGeom prst="rect">
            <a:avLst/>
          </a:prstGeom>
        </p:spPr>
        <p:txBody>
          <a:bodyPr vert="horz" anchor="t">
            <a:noAutofit/>
          </a:bodyPr>
          <a:lstStyle/>
          <a:p>
            <a:pPr marR="36576" algn="ctr">
              <a:lnSpc>
                <a:spcPct val="90000"/>
              </a:lnSpc>
              <a:buClr>
                <a:srgbClr val="FFFF00"/>
              </a:buClr>
              <a:buSzPct val="80000"/>
            </a:pPr>
            <a:r>
              <a:rPr lang="en-US" sz="6000" b="1" dirty="0" smtClean="0">
                <a:ln w="6350">
                  <a:solidFill>
                    <a:srgbClr val="002060"/>
                  </a:solidFill>
                </a:ln>
                <a:solidFill>
                  <a:srgbClr val="FFFF00"/>
                </a:solidFill>
                <a:effectLst>
                  <a:outerShdw blurRad="50800" dist="50800" dir="18900000" algn="bl" rotWithShape="0">
                    <a:prstClr val="black"/>
                  </a:outerShdw>
                </a:effectLst>
              </a:rPr>
              <a:t>3 -70 </a:t>
            </a:r>
            <a:r>
              <a:rPr lang="en-US" sz="5400" b="1" dirty="0" smtClean="0">
                <a:ln w="6350">
                  <a:solidFill>
                    <a:srgbClr val="002060"/>
                  </a:solidFill>
                </a:ln>
                <a:solidFill>
                  <a:srgbClr val="FFFF00"/>
                </a:solidFill>
                <a:effectLst>
                  <a:outerShdw blurRad="50800" dist="50800" dir="18900000" algn="bl" rotWithShape="0">
                    <a:prstClr val="black"/>
                  </a:outerShdw>
                </a:effectLst>
              </a:rPr>
              <a:t>AD</a:t>
            </a: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6" name="Subtitle 2"/>
          <p:cNvSpPr txBox="1">
            <a:spLocks/>
          </p:cNvSpPr>
          <p:nvPr/>
        </p:nvSpPr>
        <p:spPr>
          <a:xfrm rot="20355616">
            <a:off x="2348995" y="3053085"/>
            <a:ext cx="3106160" cy="609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4950" b="1" dirty="0" smtClean="0">
                <a:ln w="6350">
                  <a:solidFill>
                    <a:srgbClr val="002060"/>
                  </a:solidFill>
                </a:ln>
                <a:solidFill>
                  <a:srgbClr val="FFFF00"/>
                </a:solidFill>
                <a:effectLst>
                  <a:outerShdw blurRad="50800" dist="50800" dir="18900000" algn="bl" rotWithShape="0">
                    <a:prstClr val="black"/>
                  </a:outerShdw>
                </a:effectLst>
              </a:rPr>
              <a:t>Immanuel</a:t>
            </a:r>
            <a:endParaRPr lang="en-US" sz="4950" b="1" dirty="0">
              <a:ln w="6350">
                <a:solidFill>
                  <a:srgbClr val="002060"/>
                </a:solidFill>
              </a:ln>
              <a:solidFill>
                <a:srgbClr val="FFFF00"/>
              </a:solidFill>
              <a:effectLst>
                <a:outerShdw blurRad="50800" dist="50800" dir="18900000" algn="bl" rotWithShape="0">
                  <a:prstClr val="black"/>
                </a:outerShdw>
              </a:effectLst>
            </a:endParaRPr>
          </a:p>
        </p:txBody>
      </p:sp>
    </p:spTree>
    <p:extLst>
      <p:ext uri="{BB962C8B-B14F-4D97-AF65-F5344CB8AC3E}">
        <p14:creationId xmlns:p14="http://schemas.microsoft.com/office/powerpoint/2010/main" val="970989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Subtitle 2"/>
          <p:cNvSpPr>
            <a:spLocks noGrp="1"/>
          </p:cNvSpPr>
          <p:nvPr>
            <p:ph type="subTitle" idx="1"/>
          </p:nvPr>
        </p:nvSpPr>
        <p:spPr>
          <a:xfrm>
            <a:off x="-9145" y="1373177"/>
            <a:ext cx="9144000" cy="609600"/>
          </a:xfrm>
        </p:spPr>
        <p:txBody>
          <a:bodyPr>
            <a:noAutofit/>
          </a:bodyPr>
          <a:lstStyle/>
          <a:p>
            <a:pPr algn="ct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A Positive and Negative Fulfillment</a:t>
            </a:r>
            <a:endParaRPr lang="en-US" sz="4800" b="1" dirty="0">
              <a:ln w="6350">
                <a:solidFill>
                  <a:srgbClr val="002060"/>
                </a:solidFill>
              </a:ln>
              <a:solidFill>
                <a:schemeClr val="bg1"/>
              </a:solidFill>
              <a:effectLst>
                <a:outerShdw blurRad="50800" dist="50800" dir="18900000" algn="bl" rotWithShape="0">
                  <a:prstClr val="black"/>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190" y="4371350"/>
            <a:ext cx="3454093" cy="2191659"/>
          </a:xfrm>
          <a:prstGeom prst="rect">
            <a:avLst/>
          </a:prstGeom>
          <a:effectLst>
            <a:softEdge rad="63500"/>
          </a:effectLst>
        </p:spPr>
      </p:pic>
      <p:sp>
        <p:nvSpPr>
          <p:cNvPr id="10" name="Subtitle 2"/>
          <p:cNvSpPr txBox="1">
            <a:spLocks/>
          </p:cNvSpPr>
          <p:nvPr/>
        </p:nvSpPr>
        <p:spPr>
          <a:xfrm>
            <a:off x="381000" y="2184047"/>
            <a:ext cx="3858474" cy="19602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Deliverance</a:t>
            </a:r>
          </a:p>
          <a:p>
            <a:pPr>
              <a:lnSpc>
                <a:spcPct val="85000"/>
              </a:lnSpc>
              <a:spcBef>
                <a:spcPts val="0"/>
              </a:spcBef>
              <a:buClr>
                <a:srgbClr val="FFFF00"/>
              </a:buClr>
            </a:pPr>
            <a:r>
              <a:rPr lang="en-US" sz="4800" b="1" dirty="0">
                <a:ln w="6350">
                  <a:solidFill>
                    <a:srgbClr val="002060"/>
                  </a:solidFill>
                </a:ln>
                <a:solidFill>
                  <a:schemeClr val="bg1"/>
                </a:solidFill>
                <a:effectLst>
                  <a:outerShdw blurRad="50800" dist="50800" dir="18900000" algn="bl" rotWithShape="0">
                    <a:prstClr val="black"/>
                  </a:outerShdw>
                </a:effectLst>
              </a:rPr>
              <a:t>a</a:t>
            </a:r>
            <a:r>
              <a:rPr lang="en-US" sz="4800" b="1" dirty="0" smtClean="0">
                <a:ln w="6350">
                  <a:solidFill>
                    <a:srgbClr val="002060"/>
                  </a:solidFill>
                </a:ln>
                <a:solidFill>
                  <a:schemeClr val="bg1"/>
                </a:solidFill>
                <a:effectLst>
                  <a:outerShdw blurRad="50800" dist="50800" dir="18900000" algn="bl" rotWithShape="0">
                    <a:prstClr val="black"/>
                  </a:outerShdw>
                </a:effectLst>
              </a:rPr>
              <a:t>nd</a:t>
            </a:r>
          </a:p>
          <a:p>
            <a:pP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Destruction</a:t>
            </a:r>
            <a:endParaRPr lang="en-US" sz="4800" b="1" dirty="0">
              <a:ln w="6350">
                <a:solidFill>
                  <a:srgbClr val="002060"/>
                </a:solidFill>
              </a:ln>
              <a:solidFill>
                <a:schemeClr val="bg1"/>
              </a:solidFill>
              <a:effectLst>
                <a:outerShdw blurRad="50800" dist="50800" dir="18900000" algn="bl" rotWithShape="0">
                  <a:prstClr val="black"/>
                </a:outerShdw>
              </a:effectLst>
            </a:endParaRPr>
          </a:p>
        </p:txBody>
      </p:sp>
      <p:sp>
        <p:nvSpPr>
          <p:cNvPr id="12" name="Subtitle 2"/>
          <p:cNvSpPr txBox="1">
            <a:spLocks/>
          </p:cNvSpPr>
          <p:nvPr/>
        </p:nvSpPr>
        <p:spPr>
          <a:xfrm>
            <a:off x="4752208" y="2261219"/>
            <a:ext cx="3858474" cy="19602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A Blessing</a:t>
            </a:r>
          </a:p>
          <a:p>
            <a:pPr>
              <a:lnSpc>
                <a:spcPct val="85000"/>
              </a:lnSpc>
              <a:spcBef>
                <a:spcPts val="0"/>
              </a:spcBef>
              <a:buClr>
                <a:srgbClr val="FFFF00"/>
              </a:buClr>
            </a:pPr>
            <a:r>
              <a:rPr lang="en-US" sz="4800" b="1" dirty="0">
                <a:ln w="6350">
                  <a:solidFill>
                    <a:srgbClr val="002060"/>
                  </a:solidFill>
                </a:ln>
                <a:solidFill>
                  <a:schemeClr val="bg1"/>
                </a:solidFill>
                <a:effectLst>
                  <a:outerShdw blurRad="50800" dist="50800" dir="18900000" algn="bl" rotWithShape="0">
                    <a:prstClr val="black"/>
                  </a:outerShdw>
                </a:effectLst>
              </a:rPr>
              <a:t>a</a:t>
            </a:r>
            <a:r>
              <a:rPr lang="en-US" sz="4800" b="1" dirty="0" smtClean="0">
                <a:ln w="6350">
                  <a:solidFill>
                    <a:srgbClr val="002060"/>
                  </a:solidFill>
                </a:ln>
                <a:solidFill>
                  <a:schemeClr val="bg1"/>
                </a:solidFill>
                <a:effectLst>
                  <a:outerShdw blurRad="50800" dist="50800" dir="18900000" algn="bl" rotWithShape="0">
                    <a:prstClr val="black"/>
                  </a:outerShdw>
                </a:effectLst>
              </a:rPr>
              <a:t>nd</a:t>
            </a:r>
          </a:p>
          <a:p>
            <a:pP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A Curse</a:t>
            </a:r>
            <a:endParaRPr lang="en-US" sz="4800" b="1" dirty="0">
              <a:ln w="6350">
                <a:solidFill>
                  <a:srgbClr val="002060"/>
                </a:solidFill>
              </a:ln>
              <a:solidFill>
                <a:schemeClr val="bg1"/>
              </a:solidFill>
              <a:effectLst>
                <a:outerShdw blurRad="50800" dist="50800" dir="18900000" algn="bl" rotWithShape="0">
                  <a:prstClr val="black"/>
                </a:outerShdw>
              </a:effectLs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2942" y="4275823"/>
            <a:ext cx="1657161" cy="2318214"/>
          </a:xfrm>
          <a:prstGeom prst="rect">
            <a:avLst/>
          </a:prstGeom>
          <a:effectLst>
            <a:softEdge rad="63500"/>
          </a:effectLst>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4899" t="2331" r="3707" b="3251"/>
          <a:stretch/>
        </p:blipFill>
        <p:spPr>
          <a:xfrm>
            <a:off x="7067434" y="4275823"/>
            <a:ext cx="1543248" cy="2295485"/>
          </a:xfrm>
          <a:prstGeom prst="rect">
            <a:avLst/>
          </a:prstGeom>
          <a:effectLst>
            <a:softEdge rad="63500"/>
          </a:effectLst>
        </p:spPr>
      </p:pic>
    </p:spTree>
    <p:extLst>
      <p:ext uri="{BB962C8B-B14F-4D97-AF65-F5344CB8AC3E}">
        <p14:creationId xmlns:p14="http://schemas.microsoft.com/office/powerpoint/2010/main" val="266604427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264818" y="3408945"/>
            <a:ext cx="8614364" cy="2585323"/>
          </a:xfrm>
          <a:prstGeom prst="rect">
            <a:avLst/>
          </a:prstGeom>
          <a:noFill/>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How to become a useful, faithful and righteous servant of God?</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264819" y="1288689"/>
            <a:ext cx="8614363" cy="2308324"/>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A Call to Servanthood</a:t>
            </a:r>
          </a:p>
          <a:p>
            <a:pPr algn="ctr"/>
            <a:r>
              <a:rPr lang="en-US" sz="7200" b="1" dirty="0">
                <a:ln w="19050">
                  <a:solidFill>
                    <a:srgbClr val="002060"/>
                  </a:solidFill>
                  <a:prstDash val="solid"/>
                </a:ln>
                <a:solidFill>
                  <a:srgbClr val="FFFF00"/>
                </a:solidFill>
                <a:effectLst>
                  <a:outerShdw blurRad="12700" dist="50800" dir="2700000" algn="tl" rotWithShape="0">
                    <a:schemeClr val="tx1"/>
                  </a:outerShdw>
                </a:effectLst>
              </a:rPr>
              <a:t>6</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66652137"/>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5047536"/>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“Curds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and honey He shall eat, that He may know to refuse the evil and choose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good. For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before the Child shall know to refuse the evil and choose the good, the land that you dread will be forsaken by both her kings</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(7:15-16)</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60612600"/>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will bring on you, on your people, and on your father's house such days as have never come since the day that Ephraim separated from Judah,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the king of Assyria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(7:17)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[NASB]</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879757060"/>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77647"/>
            <a:ext cx="9143999" cy="2108269"/>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Razor of Assyria</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7:18-25</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descr="Ahaz - 2 Chronicles 28.jpg"/>
          <p:cNvPicPr>
            <a:picLocks noChangeAspect="1"/>
          </p:cNvPicPr>
          <p:nvPr/>
        </p:nvPicPr>
        <p:blipFill>
          <a:blip r:embed="rId5" cstate="print"/>
          <a:stretch>
            <a:fillRect/>
          </a:stretch>
        </p:blipFill>
        <p:spPr>
          <a:xfrm>
            <a:off x="3122485" y="3423024"/>
            <a:ext cx="2670430" cy="3130176"/>
          </a:xfrm>
          <a:prstGeom prst="rect">
            <a:avLst/>
          </a:prstGeom>
          <a:ln>
            <a:noFill/>
          </a:ln>
          <a:effectLst>
            <a:softEdge rad="127000"/>
          </a:effectLst>
        </p:spPr>
      </p:pic>
    </p:spTree>
    <p:extLst>
      <p:ext uri="{BB962C8B-B14F-4D97-AF65-F5344CB8AC3E}">
        <p14:creationId xmlns:p14="http://schemas.microsoft.com/office/powerpoint/2010/main" val="92641181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10" presetClass="entr" presetSubtype="0" fill="hold"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3369" y="1094715"/>
            <a:ext cx="8957262"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it shall come to pass in that day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that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LORD will whistle for the fly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that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is in the farthest part of the rivers of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Egypt, 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for the bee that is in the land of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Assyria. They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will come, and all of them will rest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desolate valleys and in the clefts of the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rocks, 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on all thorns and in all pastures</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(7:18-19)</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57618133"/>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69931" y="1195074"/>
            <a:ext cx="8794992" cy="4154984"/>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same day the Lord will shave with a hired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razor, with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those from beyond the River, with the king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Assyria, 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head and the hair of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legs,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will also remove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beard.”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(7:20)</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86337412"/>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69931" y="1195074"/>
            <a:ext cx="8794992"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shall be in that day t</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 man will keep alive a young cow and two sheep;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it shall be, from the abundance of milk they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give, that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he will eat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curds; 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curds and honey everyone will eat who is left in the land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(7:21-22)</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709681892"/>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69931" y="1195074"/>
            <a:ext cx="8794992"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shall happen in that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day,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wherever there could be a thousand vines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worth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 thousand shekels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silver, it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will be for briers and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thorns. With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arrows and bows men will come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there,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ecause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all the land will become briers and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thorns.”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(7:23-24)</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267007114"/>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69931" y="1195074"/>
            <a:ext cx="8794992" cy="3477875"/>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to any hill which could be dug with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hoe, you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will not go there for fear of briers and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thorns; But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it will become a range for oxen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 place for sheep to roam</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(7:25)</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916605512"/>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268860"/>
            <a:ext cx="9144000" cy="892552"/>
          </a:xfrm>
          <a:prstGeom prst="rect">
            <a:avLst/>
          </a:prstGeom>
          <a:noFill/>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Isaiah became a Servant of God</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2301" y="2313079"/>
            <a:ext cx="4439398" cy="3277525"/>
          </a:xfrm>
          <a:prstGeom prst="rect">
            <a:avLst/>
          </a:prstGeom>
          <a:effectLst>
            <a:softEdge rad="127000"/>
          </a:effectLst>
        </p:spPr>
      </p:pic>
      <p:sp>
        <p:nvSpPr>
          <p:cNvPr id="8" name="Rectangle 7"/>
          <p:cNvSpPr/>
          <p:nvPr/>
        </p:nvSpPr>
        <p:spPr>
          <a:xfrm>
            <a:off x="252010" y="5803826"/>
            <a:ext cx="8614364" cy="830997"/>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said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am I! Send me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508326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260245" y="1268860"/>
            <a:ext cx="8614364" cy="830997"/>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Isaiah becomes a Servant of God</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9145" y="5803826"/>
            <a:ext cx="9039248" cy="830997"/>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Lord said, “Go tell the people”</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45" y="2428228"/>
            <a:ext cx="4194133" cy="2740167"/>
          </a:xfrm>
          <a:prstGeom prst="rect">
            <a:avLst/>
          </a:prstGeom>
          <a:effectLst>
            <a:softEdge rad="12700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1495" y="2478874"/>
            <a:ext cx="4057065" cy="2701851"/>
          </a:xfrm>
          <a:prstGeom prst="rect">
            <a:avLst/>
          </a:prstGeom>
          <a:effectLst>
            <a:softEdge rad="63500"/>
          </a:effectLst>
        </p:spPr>
      </p:pic>
    </p:spTree>
    <p:extLst>
      <p:ext uri="{BB962C8B-B14F-4D97-AF65-F5344CB8AC3E}">
        <p14:creationId xmlns:p14="http://schemas.microsoft.com/office/powerpoint/2010/main" val="22836531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1+#ppt_w/2"/>
                                          </p:val>
                                        </p:tav>
                                        <p:tav tm="100000">
                                          <p:val>
                                            <p:strVal val="#ppt_x"/>
                                          </p:val>
                                        </p:tav>
                                      </p:tavLst>
                                    </p:anim>
                                    <p:anim calcmode="lin" valueType="num">
                                      <p:cBhvr additive="base">
                                        <p:cTn id="1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260245" y="1268860"/>
            <a:ext cx="8614364" cy="830997"/>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Isaiah becomes a Servant of God</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9145" y="5803826"/>
            <a:ext cx="9039248" cy="830997"/>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said, “How Long?”</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45" y="2428228"/>
            <a:ext cx="4194133" cy="2740167"/>
          </a:xfrm>
          <a:prstGeom prst="rect">
            <a:avLst/>
          </a:prstGeom>
          <a:effectLst>
            <a:softEdge rad="12700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1495" y="2478874"/>
            <a:ext cx="4057065" cy="2701851"/>
          </a:xfrm>
          <a:prstGeom prst="rect">
            <a:avLst/>
          </a:prstGeom>
          <a:effectLst>
            <a:softEdge rad="63500"/>
          </a:effectLst>
        </p:spPr>
      </p:pic>
    </p:spTree>
    <p:extLst>
      <p:ext uri="{BB962C8B-B14F-4D97-AF65-F5344CB8AC3E}">
        <p14:creationId xmlns:p14="http://schemas.microsoft.com/office/powerpoint/2010/main" val="271974392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i293.photobucket.com/albums/mm51/vedrannnnn/forest210240a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effectLst>
            <a:softEdge rad="317500"/>
          </a:effectLst>
        </p:spPr>
      </p:pic>
      <p:sp>
        <p:nvSpPr>
          <p:cNvPr id="120834" name="AutoShape 2" descr="http://hitalia.rotfl.eu.org/pictures/burnt_forest.jpg"/>
          <p:cNvSpPr>
            <a:spLocks noChangeAspect="1" noChangeArrowheads="1"/>
          </p:cNvSpPr>
          <p:nvPr/>
        </p:nvSpPr>
        <p:spPr bwMode="auto">
          <a:xfrm>
            <a:off x="155575" y="-3505200"/>
            <a:ext cx="9753600" cy="731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0836" name="Picture 4" descr="http://hitalia.rotfl.eu.org/pictures/burnt_forest.jpg"/>
          <p:cNvPicPr>
            <a:picLocks noChangeAspect="1" noChangeArrowheads="1"/>
          </p:cNvPicPr>
          <p:nvPr/>
        </p:nvPicPr>
        <p:blipFill>
          <a:blip r:embed="rId4" cstate="print"/>
          <a:srcRect/>
          <a:stretch>
            <a:fillRect/>
          </a:stretch>
        </p:blipFill>
        <p:spPr bwMode="auto">
          <a:xfrm>
            <a:off x="0" y="3352800"/>
            <a:ext cx="9144000" cy="3276600"/>
          </a:xfrm>
          <a:prstGeom prst="rect">
            <a:avLst/>
          </a:prstGeom>
          <a:noFill/>
          <a:effectLst>
            <a:softEdge rad="317500"/>
          </a:effectLst>
        </p:spPr>
      </p:pic>
    </p:spTree>
    <p:extLst>
      <p:ext uri="{BB962C8B-B14F-4D97-AF65-F5344CB8AC3E}">
        <p14:creationId xmlns:p14="http://schemas.microsoft.com/office/powerpoint/2010/main" val="245855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62582</TotalTime>
  <Words>4399</Words>
  <Application>Microsoft Office PowerPoint</Application>
  <PresentationFormat>On-screen Show (4:3)</PresentationFormat>
  <Paragraphs>367</Paragraphs>
  <Slides>58</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797</cp:revision>
  <dcterms:created xsi:type="dcterms:W3CDTF">2013-09-19T14:32:29Z</dcterms:created>
  <dcterms:modified xsi:type="dcterms:W3CDTF">2020-06-17T15:00:07Z</dcterms:modified>
</cp:coreProperties>
</file>